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sldIdLst>
    <p:sldId id="256" r:id="rId2"/>
    <p:sldId id="263" r:id="rId3"/>
    <p:sldId id="270" r:id="rId4"/>
    <p:sldId id="271" r:id="rId5"/>
    <p:sldId id="272" r:id="rId6"/>
    <p:sldId id="291" r:id="rId7"/>
    <p:sldId id="260" r:id="rId8"/>
    <p:sldId id="266" r:id="rId9"/>
    <p:sldId id="281" r:id="rId10"/>
    <p:sldId id="292" r:id="rId11"/>
    <p:sldId id="282" r:id="rId12"/>
    <p:sldId id="278" r:id="rId13"/>
    <p:sldId id="294" r:id="rId14"/>
    <p:sldId id="295" r:id="rId15"/>
    <p:sldId id="306" r:id="rId16"/>
    <p:sldId id="307" r:id="rId17"/>
    <p:sldId id="312" r:id="rId18"/>
    <p:sldId id="285" r:id="rId19"/>
    <p:sldId id="284" r:id="rId20"/>
    <p:sldId id="308" r:id="rId21"/>
    <p:sldId id="286" r:id="rId22"/>
    <p:sldId id="309" r:id="rId23"/>
    <p:sldId id="310" r:id="rId24"/>
    <p:sldId id="311" r:id="rId25"/>
    <p:sldId id="287" r:id="rId26"/>
    <p:sldId id="289" r:id="rId27"/>
    <p:sldId id="293"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userDrawn="1">
          <p15:clr>
            <a:srgbClr val="A4A3A4"/>
          </p15:clr>
        </p15:guide>
        <p15:guide id="2" pos="3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3D"/>
    <a:srgbClr val="166342"/>
    <a:srgbClr val="7280C2"/>
    <a:srgbClr val="949C61"/>
    <a:srgbClr val="617042"/>
    <a:srgbClr val="FEF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06"/>
    <p:restoredTop sz="61328"/>
  </p:normalViewPr>
  <p:slideViewPr>
    <p:cSldViewPr snapToGrid="0" showGuides="1">
      <p:cViewPr>
        <p:scale>
          <a:sx n="34" d="100"/>
          <a:sy n="34" d="100"/>
        </p:scale>
        <p:origin x="1752" y="848"/>
      </p:cViewPr>
      <p:guideLst>
        <p:guide orient="horz" pos="4008"/>
        <p:guide pos="3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19C0E-D41F-BC48-BB7F-45C76FBC34B4}" type="datetimeFigureOut">
              <a:rPr lang="en-US" smtClean="0"/>
              <a:t>2/25/24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3E5D0-042A-7E45-AAED-7DF32BE4AF23}" type="slidenum">
              <a:rPr lang="en-US" smtClean="0"/>
              <a:t>‹#›</a:t>
            </a:fld>
            <a:endParaRPr lang="en-US"/>
          </a:p>
        </p:txBody>
      </p:sp>
    </p:spTree>
    <p:extLst>
      <p:ext uri="{BB962C8B-B14F-4D97-AF65-F5344CB8AC3E}">
        <p14:creationId xmlns:p14="http://schemas.microsoft.com/office/powerpoint/2010/main" val="1908363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ubspot.com/marketing-statistic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demandsage.com/tiktok-user-statistics/" TargetMode="External"/><Relationship Id="rId7" Type="http://schemas.openxmlformats.org/officeDocument/2006/relationships/hyperlink" Target="https://influencermarketinghub.com/free-video-editing-softwar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statista.com/statistics/1359403/us-time-spent-per-day-netflix-tiktok-youtube/" TargetMode="External"/><Relationship Id="rId5" Type="http://schemas.openxmlformats.org/officeDocument/2006/relationships/hyperlink" Target="https://blog.hubspot.com/marketing/video-marketing-report" TargetMode="External"/><Relationship Id="rId4" Type="http://schemas.openxmlformats.org/officeDocument/2006/relationships/hyperlink" Target="https://www.wyzowl.com/video-marketing-statistic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iktok.com/business/en-US/insight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You’ve been sitting a WHILE so let’s </a:t>
            </a:r>
          </a:p>
        </p:txBody>
      </p:sp>
      <p:sp>
        <p:nvSpPr>
          <p:cNvPr id="4" name="Slide Number Placeholder 3"/>
          <p:cNvSpPr>
            <a:spLocks noGrp="1"/>
          </p:cNvSpPr>
          <p:nvPr>
            <p:ph type="sldNum" sz="quarter" idx="5"/>
          </p:nvPr>
        </p:nvSpPr>
        <p:spPr/>
        <p:txBody>
          <a:bodyPr/>
          <a:lstStyle/>
          <a:p>
            <a:fld id="{1153E5D0-042A-7E45-AAED-7DF32BE4AF23}" type="slidenum">
              <a:rPr lang="en-US" smtClean="0"/>
              <a:t>1</a:t>
            </a:fld>
            <a:endParaRPr lang="en-US"/>
          </a:p>
        </p:txBody>
      </p:sp>
    </p:spTree>
    <p:extLst>
      <p:ext uri="{BB962C8B-B14F-4D97-AF65-F5344CB8AC3E}">
        <p14:creationId xmlns:p14="http://schemas.microsoft.com/office/powerpoint/2010/main" val="3213010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53C5E-9746-DEC0-10BC-A40F4B5B6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FF6B0-4F05-DAF3-3DF3-F21994695A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81478F-29DD-26EC-936E-164407C2C048}"/>
              </a:ext>
            </a:extLst>
          </p:cNvPr>
          <p:cNvSpPr>
            <a:spLocks noGrp="1"/>
          </p:cNvSpPr>
          <p:nvPr>
            <p:ph type="body" idx="1"/>
          </p:nvPr>
        </p:nvSpPr>
        <p:spPr/>
        <p:txBody>
          <a:bodyPr/>
          <a:lstStyle/>
          <a:p>
            <a:pPr algn="l"/>
            <a:r>
              <a:rPr lang="en-US" b="0" i="0" dirty="0">
                <a:solidFill>
                  <a:srgbClr val="213343"/>
                </a:solidFill>
                <a:effectLst/>
                <a:latin typeface="Lexend Deca"/>
              </a:rPr>
              <a:t>Social media is the most preferred product discovery platform for consumers aged 18 to 44 (HubSpot State of Marketing Report, 2023). (Source: </a:t>
            </a:r>
            <a:r>
              <a:rPr lang="en-US" i="0" dirty="0">
                <a:effectLst/>
                <a:latin typeface="Lexend Deca"/>
                <a:hlinkClick r:id="rId3"/>
              </a:rPr>
              <a:t>https://www.hubspot.com/marketing-statistics</a:t>
            </a:r>
            <a:r>
              <a:rPr lang="en-US" b="0" i="0" dirty="0">
                <a:solidFill>
                  <a:srgbClr val="213343"/>
                </a:solidFill>
                <a:effectLst/>
                <a:latin typeface="Lexend Deca"/>
              </a:rPr>
              <a:t>)</a:t>
            </a:r>
          </a:p>
          <a:p>
            <a:pPr algn="l"/>
            <a:endParaRPr lang="en-US" b="0" i="0" dirty="0">
              <a:solidFill>
                <a:srgbClr val="213343"/>
              </a:solidFill>
              <a:effectLst/>
              <a:latin typeface="Lexend Deca"/>
            </a:endParaRPr>
          </a:p>
          <a:p>
            <a:pPr algn="l"/>
            <a:r>
              <a:rPr lang="en-US" b="0" i="0" dirty="0">
                <a:solidFill>
                  <a:srgbClr val="213343"/>
                </a:solidFill>
                <a:effectLst/>
                <a:latin typeface="Lexend Deca"/>
              </a:rPr>
              <a:t>ORGANIC VS </a:t>
            </a:r>
            <a:r>
              <a:rPr lang="en-US" b="0" i="0" dirty="0" err="1">
                <a:solidFill>
                  <a:srgbClr val="213343"/>
                </a:solidFill>
                <a:effectLst/>
                <a:latin typeface="Lexend Deca"/>
              </a:rPr>
              <a:t>PAId</a:t>
            </a:r>
            <a:endParaRPr lang="en-US" b="0" i="0" dirty="0">
              <a:solidFill>
                <a:srgbClr val="202527"/>
              </a:solidFill>
              <a:effectLst/>
              <a:latin typeface="proxima-nova"/>
            </a:endParaRPr>
          </a:p>
        </p:txBody>
      </p:sp>
      <p:sp>
        <p:nvSpPr>
          <p:cNvPr id="4" name="Slide Number Placeholder 3">
            <a:extLst>
              <a:ext uri="{FF2B5EF4-FFF2-40B4-BE49-F238E27FC236}">
                <a16:creationId xmlns:a16="http://schemas.microsoft.com/office/drawing/2014/main" id="{B1BD6A9B-5AEA-989E-6E65-D3152621BF80}"/>
              </a:ext>
            </a:extLst>
          </p:cNvPr>
          <p:cNvSpPr>
            <a:spLocks noGrp="1"/>
          </p:cNvSpPr>
          <p:nvPr>
            <p:ph type="sldNum" sz="quarter" idx="5"/>
          </p:nvPr>
        </p:nvSpPr>
        <p:spPr/>
        <p:txBody>
          <a:bodyPr/>
          <a:lstStyle/>
          <a:p>
            <a:fld id="{1153E5D0-042A-7E45-AAED-7DF32BE4AF23}" type="slidenum">
              <a:rPr lang="en-US" smtClean="0"/>
              <a:t>10</a:t>
            </a:fld>
            <a:endParaRPr lang="en-US"/>
          </a:p>
        </p:txBody>
      </p:sp>
    </p:spTree>
    <p:extLst>
      <p:ext uri="{BB962C8B-B14F-4D97-AF65-F5344CB8AC3E}">
        <p14:creationId xmlns:p14="http://schemas.microsoft.com/office/powerpoint/2010/main" val="141428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A7CED-D555-7784-76FF-A642E9CE5C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C9905-F73E-3FA2-739D-09D8588A5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A6F01A-3904-D155-C95F-89E4D847B8D9}"/>
              </a:ext>
            </a:extLst>
          </p:cNvPr>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worst advice I can give is that you need to be on all platforms. No. That’s a wide net that’s never </a:t>
            </a:r>
            <a:r>
              <a:rPr lang="en-US" sz="1800" b="0" i="0" u="none" strike="noStrike" dirty="0" err="1">
                <a:solidFill>
                  <a:srgbClr val="000000"/>
                </a:solidFill>
                <a:effectLst/>
                <a:latin typeface="Arial" panose="020B0604020202020204" pitchFamily="34" charset="0"/>
              </a:rPr>
              <a:t>gonna</a:t>
            </a:r>
            <a:r>
              <a:rPr lang="en-US" sz="1800" b="0" i="0" u="none" strike="noStrike" dirty="0">
                <a:solidFill>
                  <a:srgbClr val="000000"/>
                </a:solidFill>
                <a:effectLst/>
                <a:latin typeface="Arial" panose="020B0604020202020204" pitchFamily="34" charset="0"/>
              </a:rPr>
              <a:t> catch any fish, and if you’re trying to save time and be the MOST effective pick two platforms.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Case by case depending on what you’re doing. But if you’re just starting out, or even if you’re knee deep into it with four platforms  and the creek is rising well God willing get out of a few.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My point is, don’t think you have to be everywhere. You can’t be everything to everybody so be really good at what you’re really good at.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 GIVE YOU PERMISSION TO STOP</a:t>
            </a:r>
            <a:endParaRPr lang="en-US" b="0" dirty="0">
              <a:effectLst/>
            </a:endParaRPr>
          </a:p>
          <a:p>
            <a:br>
              <a:rPr lang="en-US" dirty="0"/>
            </a:br>
            <a:endParaRPr lang="en-US" dirty="0"/>
          </a:p>
        </p:txBody>
      </p:sp>
      <p:sp>
        <p:nvSpPr>
          <p:cNvPr id="4" name="Slide Number Placeholder 3">
            <a:extLst>
              <a:ext uri="{FF2B5EF4-FFF2-40B4-BE49-F238E27FC236}">
                <a16:creationId xmlns:a16="http://schemas.microsoft.com/office/drawing/2014/main" id="{7B2E16CD-BF2A-5440-CDA1-359068460041}"/>
              </a:ext>
            </a:extLst>
          </p:cNvPr>
          <p:cNvSpPr>
            <a:spLocks noGrp="1"/>
          </p:cNvSpPr>
          <p:nvPr>
            <p:ph type="sldNum" sz="quarter" idx="5"/>
          </p:nvPr>
        </p:nvSpPr>
        <p:spPr/>
        <p:txBody>
          <a:bodyPr/>
          <a:lstStyle/>
          <a:p>
            <a:fld id="{1153E5D0-042A-7E45-AAED-7DF32BE4AF23}" type="slidenum">
              <a:rPr lang="en-US" smtClean="0"/>
              <a:t>11</a:t>
            </a:fld>
            <a:endParaRPr lang="en-US"/>
          </a:p>
        </p:txBody>
      </p:sp>
    </p:spTree>
    <p:extLst>
      <p:ext uri="{BB962C8B-B14F-4D97-AF65-F5344CB8AC3E}">
        <p14:creationId xmlns:p14="http://schemas.microsoft.com/office/powerpoint/2010/main" val="854961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4AA6-1ED3-4182-429A-E1E8F7F59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DEE8F-4766-3BC7-7566-45395102C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CAD28-7BCD-E77F-B80B-4F5A88B57A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3A5BB0C-79E4-C2FF-A968-CCEFD79489D1}"/>
              </a:ext>
            </a:extLst>
          </p:cNvPr>
          <p:cNvSpPr>
            <a:spLocks noGrp="1"/>
          </p:cNvSpPr>
          <p:nvPr>
            <p:ph type="sldNum" sz="quarter" idx="5"/>
          </p:nvPr>
        </p:nvSpPr>
        <p:spPr/>
        <p:txBody>
          <a:bodyPr/>
          <a:lstStyle/>
          <a:p>
            <a:fld id="{1153E5D0-042A-7E45-AAED-7DF32BE4AF23}" type="slidenum">
              <a:rPr lang="en-US" smtClean="0"/>
              <a:t>12</a:t>
            </a:fld>
            <a:endParaRPr lang="en-US"/>
          </a:p>
        </p:txBody>
      </p:sp>
    </p:spTree>
    <p:extLst>
      <p:ext uri="{BB962C8B-B14F-4D97-AF65-F5344CB8AC3E}">
        <p14:creationId xmlns:p14="http://schemas.microsoft.com/office/powerpoint/2010/main" val="3285247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F00B6-A117-6231-CE9C-60D63585D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29BEE-9803-814B-0A07-01BA656505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300AC-2D4D-97AB-8F3E-8D5F1D810D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62020"/>
                </a:solidFill>
                <a:effectLst/>
                <a:latin typeface="Proxima Nova"/>
              </a:rPr>
              <a:t>The audience is a near even split, meaning the platform isn’t inherently better for reaching one demographic audience over another.</a:t>
            </a:r>
            <a:endParaRPr lang="en-US" dirty="0"/>
          </a:p>
        </p:txBody>
      </p:sp>
      <p:sp>
        <p:nvSpPr>
          <p:cNvPr id="4" name="Slide Number Placeholder 3">
            <a:extLst>
              <a:ext uri="{FF2B5EF4-FFF2-40B4-BE49-F238E27FC236}">
                <a16:creationId xmlns:a16="http://schemas.microsoft.com/office/drawing/2014/main" id="{35801B74-3611-7803-3A91-637FE2C1CFFD}"/>
              </a:ext>
            </a:extLst>
          </p:cNvPr>
          <p:cNvSpPr>
            <a:spLocks noGrp="1"/>
          </p:cNvSpPr>
          <p:nvPr>
            <p:ph type="sldNum" sz="quarter" idx="5"/>
          </p:nvPr>
        </p:nvSpPr>
        <p:spPr/>
        <p:txBody>
          <a:bodyPr/>
          <a:lstStyle/>
          <a:p>
            <a:fld id="{1153E5D0-042A-7E45-AAED-7DF32BE4AF23}" type="slidenum">
              <a:rPr lang="en-US" smtClean="0"/>
              <a:t>13</a:t>
            </a:fld>
            <a:endParaRPr lang="en-US"/>
          </a:p>
        </p:txBody>
      </p:sp>
    </p:spTree>
    <p:extLst>
      <p:ext uri="{BB962C8B-B14F-4D97-AF65-F5344CB8AC3E}">
        <p14:creationId xmlns:p14="http://schemas.microsoft.com/office/powerpoint/2010/main" val="1960856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AC86B-2399-898F-B8E7-CFF7481C2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BFD2F-A9C5-A853-C3F2-9649D2E25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BD9172-C433-6831-4C8F-3AA66C5820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6C4CE5A-0B6A-EBBC-8139-C3DCADF46CE6}"/>
              </a:ext>
            </a:extLst>
          </p:cNvPr>
          <p:cNvSpPr>
            <a:spLocks noGrp="1"/>
          </p:cNvSpPr>
          <p:nvPr>
            <p:ph type="sldNum" sz="quarter" idx="5"/>
          </p:nvPr>
        </p:nvSpPr>
        <p:spPr/>
        <p:txBody>
          <a:bodyPr/>
          <a:lstStyle/>
          <a:p>
            <a:fld id="{1153E5D0-042A-7E45-AAED-7DF32BE4AF23}" type="slidenum">
              <a:rPr lang="en-US" smtClean="0"/>
              <a:t>14</a:t>
            </a:fld>
            <a:endParaRPr lang="en-US"/>
          </a:p>
        </p:txBody>
      </p:sp>
    </p:spTree>
    <p:extLst>
      <p:ext uri="{BB962C8B-B14F-4D97-AF65-F5344CB8AC3E}">
        <p14:creationId xmlns:p14="http://schemas.microsoft.com/office/powerpoint/2010/main" val="792514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3E5D0-042A-7E45-AAED-7DF32BE4AF23}" type="slidenum">
              <a:rPr lang="en-US" smtClean="0"/>
              <a:t>15</a:t>
            </a:fld>
            <a:endParaRPr lang="en-US"/>
          </a:p>
        </p:txBody>
      </p:sp>
    </p:spTree>
    <p:extLst>
      <p:ext uri="{BB962C8B-B14F-4D97-AF65-F5344CB8AC3E}">
        <p14:creationId xmlns:p14="http://schemas.microsoft.com/office/powerpoint/2010/main" val="1923857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3E5D0-042A-7E45-AAED-7DF32BE4AF23}" type="slidenum">
              <a:rPr lang="en-US" smtClean="0"/>
              <a:t>16</a:t>
            </a:fld>
            <a:endParaRPr lang="en-US"/>
          </a:p>
        </p:txBody>
      </p:sp>
    </p:spTree>
    <p:extLst>
      <p:ext uri="{BB962C8B-B14F-4D97-AF65-F5344CB8AC3E}">
        <p14:creationId xmlns:p14="http://schemas.microsoft.com/office/powerpoint/2010/main" val="3215954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C8136-169F-6173-0EE6-754D7718E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95324-6DBF-B6C3-57F9-2C3F52AC3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8D2F7-CA5F-B1F8-E118-05B0EDC256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3DC0EC-2EDA-D692-CBBC-9FF65F304A85}"/>
              </a:ext>
            </a:extLst>
          </p:cNvPr>
          <p:cNvSpPr>
            <a:spLocks noGrp="1"/>
          </p:cNvSpPr>
          <p:nvPr>
            <p:ph type="sldNum" sz="quarter" idx="5"/>
          </p:nvPr>
        </p:nvSpPr>
        <p:spPr/>
        <p:txBody>
          <a:bodyPr/>
          <a:lstStyle/>
          <a:p>
            <a:fld id="{1153E5D0-042A-7E45-AAED-7DF32BE4AF23}" type="slidenum">
              <a:rPr lang="en-US" smtClean="0"/>
              <a:t>17</a:t>
            </a:fld>
            <a:endParaRPr lang="en-US"/>
          </a:p>
        </p:txBody>
      </p:sp>
    </p:spTree>
    <p:extLst>
      <p:ext uri="{BB962C8B-B14F-4D97-AF65-F5344CB8AC3E}">
        <p14:creationId xmlns:p14="http://schemas.microsoft.com/office/powerpoint/2010/main" val="61476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B0F80-0AFC-343E-5AF7-4E1053EDD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4C793-5DCF-FB56-C60B-FD8497C69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B81616-7344-87DF-888C-C75E791E29D2}"/>
              </a:ext>
            </a:extLst>
          </p:cNvPr>
          <p:cNvSpPr>
            <a:spLocks noGrp="1"/>
          </p:cNvSpPr>
          <p:nvPr>
            <p:ph type="body" idx="1"/>
          </p:nvPr>
        </p:nvSpPr>
        <p:spPr/>
        <p:txBody>
          <a:bodyPr/>
          <a:lstStyle/>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3BBD226-9C7A-028B-DEDD-8111901CFAD2}"/>
              </a:ext>
            </a:extLst>
          </p:cNvPr>
          <p:cNvSpPr>
            <a:spLocks noGrp="1"/>
          </p:cNvSpPr>
          <p:nvPr>
            <p:ph type="sldNum" sz="quarter" idx="5"/>
          </p:nvPr>
        </p:nvSpPr>
        <p:spPr/>
        <p:txBody>
          <a:bodyPr/>
          <a:lstStyle/>
          <a:p>
            <a:fld id="{1153E5D0-042A-7E45-AAED-7DF32BE4AF23}" type="slidenum">
              <a:rPr lang="en-US" smtClean="0"/>
              <a:t>18</a:t>
            </a:fld>
            <a:endParaRPr lang="en-US"/>
          </a:p>
        </p:txBody>
      </p:sp>
    </p:spTree>
    <p:extLst>
      <p:ext uri="{BB962C8B-B14F-4D97-AF65-F5344CB8AC3E}">
        <p14:creationId xmlns:p14="http://schemas.microsoft.com/office/powerpoint/2010/main" val="1236474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34DF3-D1AD-BE0D-5176-60024C206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B7C0B8-4A64-6CF1-F05A-D158B47DAD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FFFE5-4048-315A-2877-476880B4C6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B6AF5BD-6634-BE15-44EA-DC7631441C43}"/>
              </a:ext>
            </a:extLst>
          </p:cNvPr>
          <p:cNvSpPr>
            <a:spLocks noGrp="1"/>
          </p:cNvSpPr>
          <p:nvPr>
            <p:ph type="sldNum" sz="quarter" idx="5"/>
          </p:nvPr>
        </p:nvSpPr>
        <p:spPr/>
        <p:txBody>
          <a:bodyPr/>
          <a:lstStyle/>
          <a:p>
            <a:fld id="{1153E5D0-042A-7E45-AAED-7DF32BE4AF23}" type="slidenum">
              <a:rPr lang="en-US" smtClean="0"/>
              <a:t>19</a:t>
            </a:fld>
            <a:endParaRPr lang="en-US"/>
          </a:p>
        </p:txBody>
      </p:sp>
    </p:spTree>
    <p:extLst>
      <p:ext uri="{BB962C8B-B14F-4D97-AF65-F5344CB8AC3E}">
        <p14:creationId xmlns:p14="http://schemas.microsoft.com/office/powerpoint/2010/main" val="2506271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My background is as a digital marketing manager. I made my bones in the advertising world at a full-service agency. When you came into any organization as a young person in the 2010’s you were automatically put on social media duty. Lucky for me, I loved that world. I built our agencies digital department from managing a few organic social to building digital marketing strategies from the ground up for large and small businesses and helping them find success on the internet, whatever that needed to look like. I could talk about digital marketing all day and the cool things you can do, but today I really to focus on giving you all an easy solution to scaling your organic social media marketing.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153E5D0-042A-7E45-AAED-7DF32BE4AF23}" type="slidenum">
              <a:rPr lang="en-US" smtClean="0"/>
              <a:t>2</a:t>
            </a:fld>
            <a:endParaRPr lang="en-US"/>
          </a:p>
        </p:txBody>
      </p:sp>
    </p:spTree>
    <p:extLst>
      <p:ext uri="{BB962C8B-B14F-4D97-AF65-F5344CB8AC3E}">
        <p14:creationId xmlns:p14="http://schemas.microsoft.com/office/powerpoint/2010/main" val="2677520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1E6D6-00AE-EA4B-6823-B27FD93FC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FE0FD-F9CB-B921-7797-7BFE1744BA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907E75-C735-EACF-76C7-DB533A0E39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E9F6645-9235-EEE4-6BCF-D4B7192AD51A}"/>
              </a:ext>
            </a:extLst>
          </p:cNvPr>
          <p:cNvSpPr>
            <a:spLocks noGrp="1"/>
          </p:cNvSpPr>
          <p:nvPr>
            <p:ph type="sldNum" sz="quarter" idx="5"/>
          </p:nvPr>
        </p:nvSpPr>
        <p:spPr/>
        <p:txBody>
          <a:bodyPr/>
          <a:lstStyle/>
          <a:p>
            <a:fld id="{1153E5D0-042A-7E45-AAED-7DF32BE4AF23}" type="slidenum">
              <a:rPr lang="en-US" smtClean="0"/>
              <a:t>20</a:t>
            </a:fld>
            <a:endParaRPr lang="en-US"/>
          </a:p>
        </p:txBody>
      </p:sp>
    </p:spTree>
    <p:extLst>
      <p:ext uri="{BB962C8B-B14F-4D97-AF65-F5344CB8AC3E}">
        <p14:creationId xmlns:p14="http://schemas.microsoft.com/office/powerpoint/2010/main" val="65709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5B056-0A1B-4BA7-A688-07AB19BDE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068ED-FA5A-85A4-8042-759F70DD9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ADC994-8E0E-5AD3-3ED4-0C4385844A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CB6DC6-C500-F0B3-D2F8-9DDD0A2508BC}"/>
              </a:ext>
            </a:extLst>
          </p:cNvPr>
          <p:cNvSpPr>
            <a:spLocks noGrp="1"/>
          </p:cNvSpPr>
          <p:nvPr>
            <p:ph type="sldNum" sz="quarter" idx="5"/>
          </p:nvPr>
        </p:nvSpPr>
        <p:spPr/>
        <p:txBody>
          <a:bodyPr/>
          <a:lstStyle/>
          <a:p>
            <a:fld id="{1153E5D0-042A-7E45-AAED-7DF32BE4AF23}" type="slidenum">
              <a:rPr lang="en-US" smtClean="0"/>
              <a:t>21</a:t>
            </a:fld>
            <a:endParaRPr lang="en-US"/>
          </a:p>
        </p:txBody>
      </p:sp>
    </p:spTree>
    <p:extLst>
      <p:ext uri="{BB962C8B-B14F-4D97-AF65-F5344CB8AC3E}">
        <p14:creationId xmlns:p14="http://schemas.microsoft.com/office/powerpoint/2010/main" val="3607431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F5CE8-85E9-19E7-4E0B-C03FED317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C9FC7-E895-FCEB-354C-BF2BC791DA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2E467B-7313-D7FF-90C8-55498981E9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C2BFA22-818E-3E7C-7740-AEC3295E63CE}"/>
              </a:ext>
            </a:extLst>
          </p:cNvPr>
          <p:cNvSpPr>
            <a:spLocks noGrp="1"/>
          </p:cNvSpPr>
          <p:nvPr>
            <p:ph type="sldNum" sz="quarter" idx="5"/>
          </p:nvPr>
        </p:nvSpPr>
        <p:spPr/>
        <p:txBody>
          <a:bodyPr/>
          <a:lstStyle/>
          <a:p>
            <a:fld id="{1153E5D0-042A-7E45-AAED-7DF32BE4AF23}" type="slidenum">
              <a:rPr lang="en-US" smtClean="0"/>
              <a:t>22</a:t>
            </a:fld>
            <a:endParaRPr lang="en-US"/>
          </a:p>
        </p:txBody>
      </p:sp>
    </p:spTree>
    <p:extLst>
      <p:ext uri="{BB962C8B-B14F-4D97-AF65-F5344CB8AC3E}">
        <p14:creationId xmlns:p14="http://schemas.microsoft.com/office/powerpoint/2010/main" val="407311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CBC2D-23DC-E2C0-A0C6-8D0BCB095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93EA3-C5E9-C5F2-7748-E4E0135EF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006D50-481B-7B2B-3D64-E71EF5A742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it doable. Don’t overwhelm yourself. Can you make one reel </a:t>
            </a:r>
          </a:p>
        </p:txBody>
      </p:sp>
      <p:sp>
        <p:nvSpPr>
          <p:cNvPr id="4" name="Slide Number Placeholder 3">
            <a:extLst>
              <a:ext uri="{FF2B5EF4-FFF2-40B4-BE49-F238E27FC236}">
                <a16:creationId xmlns:a16="http://schemas.microsoft.com/office/drawing/2014/main" id="{2A009CE8-C67D-4B6C-0994-0E5AA2B3623A}"/>
              </a:ext>
            </a:extLst>
          </p:cNvPr>
          <p:cNvSpPr>
            <a:spLocks noGrp="1"/>
          </p:cNvSpPr>
          <p:nvPr>
            <p:ph type="sldNum" sz="quarter" idx="5"/>
          </p:nvPr>
        </p:nvSpPr>
        <p:spPr/>
        <p:txBody>
          <a:bodyPr/>
          <a:lstStyle/>
          <a:p>
            <a:fld id="{1153E5D0-042A-7E45-AAED-7DF32BE4AF23}" type="slidenum">
              <a:rPr lang="en-US" smtClean="0"/>
              <a:t>23</a:t>
            </a:fld>
            <a:endParaRPr lang="en-US"/>
          </a:p>
        </p:txBody>
      </p:sp>
    </p:spTree>
    <p:extLst>
      <p:ext uri="{BB962C8B-B14F-4D97-AF65-F5344CB8AC3E}">
        <p14:creationId xmlns:p14="http://schemas.microsoft.com/office/powerpoint/2010/main" val="458784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0E343-CC6E-55AC-F159-304A5E962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CA23F-A38D-25ED-A893-26C597A19B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5D7351-448C-DB1E-1D5F-E64136EAFCCB}"/>
              </a:ext>
            </a:extLst>
          </p:cNvPr>
          <p:cNvSpPr>
            <a:spLocks noGrp="1"/>
          </p:cNvSpPr>
          <p:nvPr>
            <p:ph type="body" idx="1"/>
          </p:nvPr>
        </p:nvSpPr>
        <p:spPr/>
        <p:txBody>
          <a:bodyPr/>
          <a:lstStyle/>
          <a:p>
            <a:pPr algn="l" fontAlgn="base">
              <a:buFont typeface="Arial" panose="020B0604020202020204" pitchFamily="34" charset="0"/>
              <a:buChar char="•"/>
            </a:pPr>
            <a:r>
              <a:rPr lang="en-US" b="0" i="0" dirty="0">
                <a:solidFill>
                  <a:srgbClr val="0F0F0F"/>
                </a:solidFill>
                <a:effectLst/>
                <a:latin typeface="Ubuntu" panose="020B0504030602030204" pitchFamily="34" charset="0"/>
              </a:rPr>
              <a:t>TikTok, the pioneer of the short-form video content movement, has been the fastest-growing social media platform thus far, generating </a:t>
            </a:r>
            <a:r>
              <a:rPr lang="en-US" b="0" i="0" u="none" strike="noStrike" dirty="0">
                <a:solidFill>
                  <a:srgbClr val="F24175"/>
                </a:solidFill>
                <a:effectLst/>
                <a:latin typeface="Ubuntu" panose="020B0504030602030204" pitchFamily="34" charset="0"/>
                <a:hlinkClick r:id="rId3"/>
              </a:rPr>
              <a:t>1.53 billion users</a:t>
            </a:r>
            <a:r>
              <a:rPr lang="en-US" b="0" i="0" dirty="0">
                <a:solidFill>
                  <a:srgbClr val="0F0F0F"/>
                </a:solidFill>
                <a:effectLst/>
                <a:latin typeface="Ubuntu" panose="020B0504030602030204" pitchFamily="34" charset="0"/>
              </a:rPr>
              <a:t> in just seven years</a:t>
            </a:r>
          </a:p>
          <a:p>
            <a:pPr algn="l" fontAlgn="base">
              <a:buFont typeface="Arial" panose="020B0604020202020204" pitchFamily="34" charset="0"/>
              <a:buChar char="•"/>
            </a:pPr>
            <a:r>
              <a:rPr lang="en-US" b="0" i="0" u="none" strike="noStrike" dirty="0">
                <a:solidFill>
                  <a:srgbClr val="F24175"/>
                </a:solidFill>
                <a:effectLst/>
                <a:latin typeface="Ubuntu" panose="020B0504030602030204" pitchFamily="34" charset="0"/>
                <a:hlinkClick r:id="rId4"/>
              </a:rPr>
              <a:t>96% of consumers</a:t>
            </a:r>
            <a:r>
              <a:rPr lang="en-US" b="0" i="0" dirty="0">
                <a:solidFill>
                  <a:srgbClr val="0F0F0F"/>
                </a:solidFill>
                <a:effectLst/>
                <a:latin typeface="Ubuntu" panose="020B0504030602030204" pitchFamily="34" charset="0"/>
              </a:rPr>
              <a:t> prefer to watch short-form video to learn about a product or service</a:t>
            </a:r>
          </a:p>
          <a:p>
            <a:pPr algn="l" fontAlgn="base">
              <a:buFont typeface="Arial" panose="020B0604020202020204" pitchFamily="34" charset="0"/>
              <a:buChar char="•"/>
            </a:pPr>
            <a:r>
              <a:rPr lang="en-US" b="0" i="0" dirty="0">
                <a:solidFill>
                  <a:srgbClr val="0F0F0F"/>
                </a:solidFill>
                <a:effectLst/>
                <a:latin typeface="Ubuntu" panose="020B0504030602030204" pitchFamily="34" charset="0"/>
              </a:rPr>
              <a:t>Short-form video has the </a:t>
            </a:r>
            <a:r>
              <a:rPr lang="en-US" b="0" i="0" u="sng" dirty="0">
                <a:solidFill>
                  <a:srgbClr val="F24175"/>
                </a:solidFill>
                <a:effectLst/>
                <a:latin typeface="Ubuntu" panose="020B0504030602030204" pitchFamily="34" charset="0"/>
                <a:hlinkClick r:id="rId5"/>
              </a:rPr>
              <a:t>highest ROI</a:t>
            </a:r>
            <a:r>
              <a:rPr lang="en-US" b="0" i="0" dirty="0">
                <a:solidFill>
                  <a:srgbClr val="0F0F0F"/>
                </a:solidFill>
                <a:effectLst/>
                <a:latin typeface="Ubuntu" panose="020B0504030602030204" pitchFamily="34" charset="0"/>
              </a:rPr>
              <a:t> as well as being the best format for lead generation and engagement</a:t>
            </a:r>
          </a:p>
          <a:p>
            <a:pPr algn="l" fontAlgn="base">
              <a:buFont typeface="Arial" panose="020B0604020202020204" pitchFamily="34" charset="0"/>
              <a:buChar char="•"/>
            </a:pPr>
            <a:r>
              <a:rPr lang="en-US" b="0" i="0" u="none" strike="noStrike" dirty="0">
                <a:solidFill>
                  <a:srgbClr val="F24175"/>
                </a:solidFill>
                <a:effectLst/>
                <a:latin typeface="Ubuntu" panose="020B0504030602030204" pitchFamily="34" charset="0"/>
                <a:hlinkClick r:id="rId5"/>
              </a:rPr>
              <a:t>Nearly a third (30%)</a:t>
            </a:r>
            <a:r>
              <a:rPr lang="en-US" b="0" i="0" dirty="0">
                <a:solidFill>
                  <a:srgbClr val="0F0F0F"/>
                </a:solidFill>
                <a:effectLst/>
                <a:latin typeface="Ubuntu" panose="020B0504030602030204" pitchFamily="34" charset="0"/>
              </a:rPr>
              <a:t> of all short-form videos are watched 81% of the way through</a:t>
            </a:r>
          </a:p>
          <a:p>
            <a:pPr algn="l" fontAlgn="base">
              <a:buFont typeface="Arial" panose="020B0604020202020204" pitchFamily="34" charset="0"/>
              <a:buChar char="•"/>
            </a:pPr>
            <a:r>
              <a:rPr lang="en-US" b="0" i="0" u="none" strike="noStrike" dirty="0">
                <a:solidFill>
                  <a:srgbClr val="F24175"/>
                </a:solidFill>
                <a:effectLst/>
                <a:latin typeface="Ubuntu" panose="020B0504030602030204" pitchFamily="34" charset="0"/>
                <a:hlinkClick r:id="rId5"/>
              </a:rPr>
              <a:t>47% of marketers</a:t>
            </a:r>
            <a:r>
              <a:rPr lang="en-US" b="0" i="0" dirty="0">
                <a:solidFill>
                  <a:srgbClr val="0F0F0F"/>
                </a:solidFill>
                <a:effectLst/>
                <a:latin typeface="Ubuntu" panose="020B0504030602030204" pitchFamily="34" charset="0"/>
              </a:rPr>
              <a:t> agree that short-form videos are more likely to go viral</a:t>
            </a:r>
          </a:p>
          <a:p>
            <a:pPr algn="l" fontAlgn="base">
              <a:buFont typeface="Arial" panose="020B0604020202020204" pitchFamily="34" charset="0"/>
              <a:buChar char="•"/>
            </a:pPr>
            <a:r>
              <a:rPr lang="en-US" b="0" i="0" dirty="0">
                <a:solidFill>
                  <a:srgbClr val="0F0F0F"/>
                </a:solidFill>
                <a:effectLst/>
                <a:latin typeface="Ubuntu" panose="020B0504030602030204" pitchFamily="34" charset="0"/>
              </a:rPr>
              <a:t>On average, adults residing in the United States devoted </a:t>
            </a:r>
            <a:r>
              <a:rPr lang="en-US" b="0" i="0" u="none" strike="noStrike" dirty="0">
                <a:solidFill>
                  <a:srgbClr val="F24175"/>
                </a:solidFill>
                <a:effectLst/>
                <a:latin typeface="Ubuntu" panose="020B0504030602030204" pitchFamily="34" charset="0"/>
                <a:hlinkClick r:id="rId6"/>
              </a:rPr>
              <a:t>46 minutes</a:t>
            </a:r>
            <a:r>
              <a:rPr lang="en-US" b="0" i="0" dirty="0">
                <a:solidFill>
                  <a:srgbClr val="0F0F0F"/>
                </a:solidFill>
                <a:effectLst/>
                <a:latin typeface="Ubuntu" panose="020B0504030602030204" pitchFamily="34" charset="0"/>
              </a:rPr>
              <a:t> daily to using TikTok. It is projected that by 2024, the average daily usage time of the social short-video platform by U.S. adults will increase to 48 minutes</a:t>
            </a:r>
          </a:p>
          <a:p>
            <a:pPr algn="l" fontAlgn="base">
              <a:buFont typeface="Arial" panose="020B0604020202020204" pitchFamily="34" charset="0"/>
              <a:buChar char="•"/>
            </a:pPr>
            <a:endParaRPr lang="en-US" b="0" i="0" dirty="0">
              <a:solidFill>
                <a:srgbClr val="0F0F0F"/>
              </a:solidFill>
              <a:effectLst/>
              <a:latin typeface="Ubuntu" panose="020B0504030602030204" pitchFamily="34" charset="0"/>
            </a:endParaRPr>
          </a:p>
          <a:p>
            <a:pPr algn="l" fontAlgn="base"/>
            <a:r>
              <a:rPr lang="en-US" b="1" i="0" dirty="0">
                <a:solidFill>
                  <a:srgbClr val="0F0F0F"/>
                </a:solidFill>
                <a:effectLst/>
                <a:latin typeface="Ubuntu" panose="020B0504030602030204" pitchFamily="34" charset="0"/>
              </a:rPr>
              <a:t>1. Pay Attention to Popular Trends</a:t>
            </a:r>
          </a:p>
          <a:p>
            <a:pPr algn="l" fontAlgn="base"/>
            <a:r>
              <a:rPr lang="en-US" b="0" i="0" dirty="0">
                <a:solidFill>
                  <a:srgbClr val="0F0F0F"/>
                </a:solidFill>
                <a:effectLst/>
                <a:latin typeface="Ubuntu" panose="020B0504030602030204" pitchFamily="34" charset="0"/>
              </a:rPr>
              <a:t>In order to create content that fits on the short-form video platforms, you need to first dedicate time to consuming content on these platforms. This is the fun part, but make sure you still spend your time wisely.</a:t>
            </a:r>
          </a:p>
          <a:p>
            <a:pPr algn="l" fontAlgn="base"/>
            <a:r>
              <a:rPr lang="en-US" b="1" i="0" dirty="0">
                <a:solidFill>
                  <a:srgbClr val="0F0F0F"/>
                </a:solidFill>
                <a:effectLst/>
                <a:latin typeface="Ubuntu" panose="020B0504030602030204" pitchFamily="34" charset="0"/>
              </a:rPr>
              <a:t>2. Start With a Hook</a:t>
            </a:r>
          </a:p>
          <a:p>
            <a:pPr algn="l" fontAlgn="base"/>
            <a:r>
              <a:rPr lang="en-US" b="0" i="0" dirty="0">
                <a:solidFill>
                  <a:srgbClr val="0F0F0F"/>
                </a:solidFill>
                <a:effectLst/>
                <a:latin typeface="Ubuntu" panose="020B0504030602030204" pitchFamily="34" charset="0"/>
              </a:rPr>
              <a:t>The nature of these short-form video platforms is that users scroll up to quickly go from video to video. This means it’s extremely easy for viewers to scroll past your video if it doesn’t immediately draw them in. To combat this, start with a </a:t>
            </a:r>
            <a:r>
              <a:rPr lang="en-US" b="0" i="0" dirty="0" err="1">
                <a:solidFill>
                  <a:srgbClr val="0F0F0F"/>
                </a:solidFill>
                <a:effectLst/>
                <a:latin typeface="Ubuntu" panose="020B0504030602030204" pitchFamily="34" charset="0"/>
              </a:rPr>
              <a:t>hoo</a:t>
            </a:r>
            <a:endParaRPr lang="en-US" b="0" i="0" dirty="0">
              <a:solidFill>
                <a:srgbClr val="0F0F0F"/>
              </a:solidFill>
              <a:effectLst/>
              <a:latin typeface="Ubuntu" panose="020B0504030602030204" pitchFamily="34" charset="0"/>
            </a:endParaRPr>
          </a:p>
          <a:p>
            <a:pPr algn="l" fontAlgn="base"/>
            <a:r>
              <a:rPr lang="en-US" b="1" i="0" dirty="0">
                <a:solidFill>
                  <a:srgbClr val="0F0F0F"/>
                </a:solidFill>
                <a:effectLst/>
                <a:latin typeface="Ubuntu" panose="020B0504030602030204" pitchFamily="34" charset="0"/>
              </a:rPr>
              <a:t>3. Create Relevant Content</a:t>
            </a:r>
          </a:p>
          <a:p>
            <a:pPr algn="l" fontAlgn="base"/>
            <a:r>
              <a:rPr lang="en-US" b="0" i="0" dirty="0">
                <a:solidFill>
                  <a:srgbClr val="0F0F0F"/>
                </a:solidFill>
                <a:effectLst/>
                <a:latin typeface="Ubuntu" panose="020B0504030602030204" pitchFamily="34" charset="0"/>
              </a:rPr>
              <a:t>Regardless of whether you choose to add a music clip or a trending sound byte to your videos or choose to create completely original content, you need to make sure it’s still relevant to your brand and the type of content your target audience would want to see from you.</a:t>
            </a:r>
          </a:p>
          <a:p>
            <a:pPr algn="l" fontAlgn="base"/>
            <a:r>
              <a:rPr lang="en-US" b="1" i="0" dirty="0">
                <a:solidFill>
                  <a:srgbClr val="0F0F0F"/>
                </a:solidFill>
                <a:effectLst/>
                <a:latin typeface="Ubuntu" panose="020B0504030602030204" pitchFamily="34" charset="0"/>
              </a:rPr>
              <a:t>4. Repurpose Long-Form Videos</a:t>
            </a:r>
          </a:p>
          <a:p>
            <a:pPr algn="l" fontAlgn="base"/>
            <a:r>
              <a:rPr lang="en-US" b="0" i="0" dirty="0">
                <a:solidFill>
                  <a:srgbClr val="0F0F0F"/>
                </a:solidFill>
                <a:effectLst/>
                <a:latin typeface="Ubuntu" panose="020B0504030602030204" pitchFamily="34" charset="0"/>
              </a:rPr>
              <a:t>If you’ve previously invested in a log of long-form videos, use those! You can easily crop the footage to fit a vertical screen and pick clips out from your longer videos using a </a:t>
            </a:r>
            <a:r>
              <a:rPr lang="en-US" b="0" i="0" u="none" strike="noStrike" dirty="0">
                <a:solidFill>
                  <a:srgbClr val="F24175"/>
                </a:solidFill>
                <a:effectLst/>
                <a:latin typeface="Ubuntu" panose="020B0504030602030204" pitchFamily="34" charset="0"/>
                <a:hlinkClick r:id="rId7"/>
              </a:rPr>
              <a:t>video editing tool</a:t>
            </a:r>
            <a:r>
              <a:rPr lang="en-US" b="0" i="0" dirty="0">
                <a:solidFill>
                  <a:srgbClr val="0F0F0F"/>
                </a:solidFill>
                <a:effectLst/>
                <a:latin typeface="Ubuntu" panose="020B0504030602030204" pitchFamily="34" charset="0"/>
              </a:rPr>
              <a:t>. This is a great way to start publishing short-form content while still finalizing your strategy and brainstorming ideas.</a:t>
            </a:r>
          </a:p>
          <a:p>
            <a:pPr algn="l" fontAlgn="base"/>
            <a:br>
              <a:rPr lang="en-US" dirty="0"/>
            </a:br>
            <a:r>
              <a:rPr lang="en-US" b="1" i="0" dirty="0">
                <a:solidFill>
                  <a:srgbClr val="0F0F0F"/>
                </a:solidFill>
                <a:effectLst/>
                <a:latin typeface="Ubuntu" panose="020B0504030602030204" pitchFamily="34" charset="0"/>
              </a:rPr>
              <a:t>5. Keep it Less Than 60 Seconds</a:t>
            </a:r>
          </a:p>
          <a:p>
            <a:pPr algn="l" fontAlgn="base"/>
            <a:r>
              <a:rPr lang="en-US" b="0" i="0" dirty="0">
                <a:solidFill>
                  <a:srgbClr val="0F0F0F"/>
                </a:solidFill>
                <a:effectLst/>
                <a:latin typeface="Ubuntu" panose="020B0504030602030204" pitchFamily="34" charset="0"/>
              </a:rPr>
              <a:t>While some videos, like in-depth tutorials or stories, might make it to the 3-minute TikTok limit, the best case scenario is less than 60 seconds—or even sometimes less than 15 seconds. This makes sure your video really is bite-sized.</a:t>
            </a:r>
          </a:p>
          <a:p>
            <a:pPr algn="l" fontAlgn="base"/>
            <a:r>
              <a:rPr lang="en-US" b="1" i="0" dirty="0">
                <a:solidFill>
                  <a:srgbClr val="0F0F0F"/>
                </a:solidFill>
                <a:effectLst/>
                <a:latin typeface="Ubuntu" panose="020B0504030602030204" pitchFamily="34" charset="0"/>
              </a:rPr>
              <a:t>6. Share Consistently</a:t>
            </a:r>
          </a:p>
          <a:p>
            <a:pPr algn="l" fontAlgn="base"/>
            <a:r>
              <a:rPr lang="en-US" b="0" i="0" dirty="0">
                <a:solidFill>
                  <a:srgbClr val="0F0F0F"/>
                </a:solidFill>
                <a:effectLst/>
                <a:latin typeface="Ubuntu" panose="020B0504030602030204" pitchFamily="34" charset="0"/>
              </a:rPr>
              <a:t>If you want results from your short-form video content, you have to post new videos regularly. Aim to post once per day, or at the very least once per weekday. This will make sure you have enough content for the algorithm to choose from and show to your target audience.</a:t>
            </a:r>
          </a:p>
          <a:p>
            <a:pPr algn="l" fontAlgn="base"/>
            <a:br>
              <a:rPr lang="en-US" dirty="0"/>
            </a:br>
            <a:r>
              <a:rPr lang="en-US" b="1" i="0" dirty="0">
                <a:solidFill>
                  <a:srgbClr val="0F0F0F"/>
                </a:solidFill>
                <a:effectLst/>
                <a:latin typeface="Ubuntu" panose="020B0504030602030204" pitchFamily="34" charset="0"/>
              </a:rPr>
              <a:t>7. Promote Across Platforms</a:t>
            </a:r>
          </a:p>
          <a:p>
            <a:pPr algn="l" fontAlgn="base"/>
            <a:r>
              <a:rPr lang="en-US" b="0" i="0" dirty="0">
                <a:solidFill>
                  <a:srgbClr val="0F0F0F"/>
                </a:solidFill>
                <a:effectLst/>
                <a:latin typeface="Ubuntu" panose="020B0504030602030204" pitchFamily="34" charset="0"/>
              </a:rPr>
              <a:t>We’ve mentioned this earlier, but it’s key: you don’t need to create separate strategies for TikTok, Instagram Reels, and YouTube Shorts. While you might choose to share certain videos on only one of those platforms, you can easily share your short-form videos across the three platforms, as well as on your Instagram Stories, Facebook Stories, or even Twitter account</a:t>
            </a:r>
          </a:p>
          <a:p>
            <a:pPr algn="l" fontAlgn="base"/>
            <a:r>
              <a:rPr lang="en-US" b="1" i="0" dirty="0">
                <a:solidFill>
                  <a:srgbClr val="0F0F0F"/>
                </a:solidFill>
                <a:effectLst/>
                <a:latin typeface="Ubuntu" panose="020B0504030602030204" pitchFamily="34" charset="0"/>
              </a:rPr>
              <a:t>8. Record Vertically</a:t>
            </a:r>
          </a:p>
          <a:p>
            <a:pPr algn="l" fontAlgn="base"/>
            <a:r>
              <a:rPr lang="en-US" b="0" i="0" dirty="0">
                <a:solidFill>
                  <a:srgbClr val="0F0F0F"/>
                </a:solidFill>
                <a:effectLst/>
                <a:latin typeface="Ubuntu" panose="020B0504030602030204" pitchFamily="34" charset="0"/>
              </a:rPr>
              <a:t>Short-form video platforms are meant to be viewed on mobile devices in a vertical format. While repurposed long-form content can be cropped into a vertical format, your best bet when creating new short videos is to record vertically so you don’t have to worry about that. Plus, the last thing you want to do is post a horizontal video on a vertical platform—your audience won’t be able to see the video as easily and it won’t be as attractive on their screen.</a:t>
            </a:r>
          </a:p>
          <a:p>
            <a:pPr algn="l" fontAlgn="base"/>
            <a:br>
              <a:rPr lang="en-US" dirty="0"/>
            </a:br>
            <a:r>
              <a:rPr lang="en-US" b="1" i="0" dirty="0">
                <a:solidFill>
                  <a:srgbClr val="0F0F0F"/>
                </a:solidFill>
                <a:effectLst/>
                <a:latin typeface="Ubuntu" panose="020B0504030602030204" pitchFamily="34" charset="0"/>
              </a:rPr>
              <a:t>9. Use Your Caption Strategically</a:t>
            </a:r>
          </a:p>
          <a:p>
            <a:pPr algn="l" fontAlgn="base"/>
            <a:r>
              <a:rPr lang="en-US" b="0" i="0" dirty="0">
                <a:solidFill>
                  <a:srgbClr val="0F0F0F"/>
                </a:solidFill>
                <a:effectLst/>
                <a:latin typeface="Ubuntu" panose="020B0504030602030204" pitchFamily="34" charset="0"/>
              </a:rPr>
              <a:t>While you don’t have a ton of space in your caption, it’s still a great place to provide additional context to your video, so use it wisely. You can include a call-to-action, share more information not covered in the video, and more.</a:t>
            </a:r>
          </a:p>
          <a:p>
            <a:endParaRPr lang="en-US" b="0" i="0" dirty="0">
              <a:solidFill>
                <a:srgbClr val="0F0F0F"/>
              </a:solidFill>
              <a:effectLst/>
              <a:latin typeface="Ubuntu" panose="020B0504030602030204" pitchFamily="34" charset="0"/>
            </a:endParaRPr>
          </a:p>
        </p:txBody>
      </p:sp>
      <p:sp>
        <p:nvSpPr>
          <p:cNvPr id="4" name="Slide Number Placeholder 3">
            <a:extLst>
              <a:ext uri="{FF2B5EF4-FFF2-40B4-BE49-F238E27FC236}">
                <a16:creationId xmlns:a16="http://schemas.microsoft.com/office/drawing/2014/main" id="{66E9C67C-85B0-50DC-188E-30BE82AE2F3F}"/>
              </a:ext>
            </a:extLst>
          </p:cNvPr>
          <p:cNvSpPr>
            <a:spLocks noGrp="1"/>
          </p:cNvSpPr>
          <p:nvPr>
            <p:ph type="sldNum" sz="quarter" idx="5"/>
          </p:nvPr>
        </p:nvSpPr>
        <p:spPr/>
        <p:txBody>
          <a:bodyPr/>
          <a:lstStyle/>
          <a:p>
            <a:fld id="{1153E5D0-042A-7E45-AAED-7DF32BE4AF23}" type="slidenum">
              <a:rPr lang="en-US" smtClean="0"/>
              <a:t>24</a:t>
            </a:fld>
            <a:endParaRPr lang="en-US"/>
          </a:p>
        </p:txBody>
      </p:sp>
    </p:spTree>
    <p:extLst>
      <p:ext uri="{BB962C8B-B14F-4D97-AF65-F5344CB8AC3E}">
        <p14:creationId xmlns:p14="http://schemas.microsoft.com/office/powerpoint/2010/main" val="2012900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480C0-FDCA-3A4D-07FE-A6A2842D6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E0781-6BF9-72EC-8DE1-954C1E47EA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B2CFF2-479A-4DCD-7896-C9598F217DFF}"/>
              </a:ext>
            </a:extLst>
          </p:cNvPr>
          <p:cNvSpPr>
            <a:spLocks noGrp="1"/>
          </p:cNvSpPr>
          <p:nvPr>
            <p:ph type="body" idx="1"/>
          </p:nvPr>
        </p:nvSpPr>
        <p:spPr/>
        <p:txBody>
          <a:bodyPr/>
          <a:lstStyle/>
          <a:p>
            <a:pPr algn="l"/>
            <a:r>
              <a:rPr lang="en-US" b="0" i="0" dirty="0">
                <a:solidFill>
                  <a:srgbClr val="010101"/>
                </a:solidFill>
                <a:effectLst/>
                <a:latin typeface="Helvetica" pitchFamily="2" charset="0"/>
              </a:rPr>
              <a:t>People want to be entertained.</a:t>
            </a:r>
          </a:p>
          <a:p>
            <a:pPr algn="l"/>
            <a:endParaRPr lang="en-US" b="0" i="0" dirty="0">
              <a:solidFill>
                <a:srgbClr val="010101"/>
              </a:solidFill>
              <a:effectLst/>
              <a:latin typeface="Helvetica" pitchFamily="2" charset="0"/>
            </a:endParaRPr>
          </a:p>
          <a:p>
            <a:pPr algn="l"/>
            <a:r>
              <a:rPr lang="en-US" b="0" i="0" dirty="0">
                <a:solidFill>
                  <a:srgbClr val="010101"/>
                </a:solidFill>
                <a:effectLst/>
                <a:latin typeface="Helvetica" pitchFamily="2" charset="0"/>
              </a:rPr>
              <a:t>Aside from friends and family they want entertainment</a:t>
            </a:r>
          </a:p>
          <a:p>
            <a:pPr algn="l"/>
            <a:endParaRPr lang="en-US" b="0" i="0" dirty="0">
              <a:solidFill>
                <a:srgbClr val="010101"/>
              </a:solidFill>
              <a:effectLst/>
              <a:latin typeface="Helvetica" pitchFamily="2" charset="0"/>
            </a:endParaRPr>
          </a:p>
          <a:p>
            <a:pPr algn="l"/>
            <a:r>
              <a:rPr lang="en-US" b="0" i="0" dirty="0">
                <a:solidFill>
                  <a:srgbClr val="010101"/>
                </a:solidFill>
                <a:effectLst/>
                <a:latin typeface="Helvetica" pitchFamily="2" charset="0"/>
              </a:rPr>
              <a:t> 80/20 rule </a:t>
            </a:r>
          </a:p>
          <a:p>
            <a:pPr algn="l"/>
            <a:endParaRPr lang="en-US" b="0" i="0" dirty="0">
              <a:solidFill>
                <a:srgbClr val="010101"/>
              </a:solidFill>
              <a:effectLst/>
              <a:latin typeface="Helvetica" pitchFamily="2" charset="0"/>
            </a:endParaRPr>
          </a:p>
          <a:p>
            <a:pPr algn="l"/>
            <a:r>
              <a:rPr lang="en-US" b="0" i="0" dirty="0">
                <a:effectLst/>
                <a:latin typeface="Arial" panose="020B0604020202020204" pitchFamily="34" charset="0"/>
              </a:rPr>
              <a:t>And you know what else they said? That they don’t like it</a:t>
            </a:r>
            <a:br>
              <a:rPr lang="en-US" dirty="0"/>
            </a:br>
            <a:r>
              <a:rPr lang="en-US" b="0" i="0" dirty="0">
                <a:effectLst/>
                <a:latin typeface="Arial" panose="020B0604020202020204" pitchFamily="34" charset="0"/>
              </a:rPr>
              <a:t>when brands are too focused on self-promotion. In fact, 34%</a:t>
            </a:r>
            <a:br>
              <a:rPr lang="en-US" dirty="0"/>
            </a:br>
            <a:r>
              <a:rPr lang="en-US" b="0" i="0" dirty="0">
                <a:effectLst/>
                <a:latin typeface="Arial" panose="020B0604020202020204" pitchFamily="34" charset="0"/>
              </a:rPr>
              <a:t>say it’s a major turn-off in how they perceive brands on social</a:t>
            </a:r>
            <a:endParaRPr lang="en-US" dirty="0"/>
          </a:p>
        </p:txBody>
      </p:sp>
      <p:sp>
        <p:nvSpPr>
          <p:cNvPr id="4" name="Slide Number Placeholder 3">
            <a:extLst>
              <a:ext uri="{FF2B5EF4-FFF2-40B4-BE49-F238E27FC236}">
                <a16:creationId xmlns:a16="http://schemas.microsoft.com/office/drawing/2014/main" id="{04EB811D-6AA2-8BCD-34D9-4B34B409C29D}"/>
              </a:ext>
            </a:extLst>
          </p:cNvPr>
          <p:cNvSpPr>
            <a:spLocks noGrp="1"/>
          </p:cNvSpPr>
          <p:nvPr>
            <p:ph type="sldNum" sz="quarter" idx="5"/>
          </p:nvPr>
        </p:nvSpPr>
        <p:spPr/>
        <p:txBody>
          <a:bodyPr/>
          <a:lstStyle/>
          <a:p>
            <a:fld id="{1153E5D0-042A-7E45-AAED-7DF32BE4AF23}" type="slidenum">
              <a:rPr lang="en-US" smtClean="0"/>
              <a:t>25</a:t>
            </a:fld>
            <a:endParaRPr lang="en-US"/>
          </a:p>
        </p:txBody>
      </p:sp>
    </p:spTree>
    <p:extLst>
      <p:ext uri="{BB962C8B-B14F-4D97-AF65-F5344CB8AC3E}">
        <p14:creationId xmlns:p14="http://schemas.microsoft.com/office/powerpoint/2010/main" val="1542210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3C3EF-537B-9398-0C4D-370611EC1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B9C5A-05E3-EF16-8282-46F94CE0EB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7E9B9-4484-FCEA-F01C-E8E3BEA2650D}"/>
              </a:ext>
            </a:extLst>
          </p:cNvPr>
          <p:cNvSpPr>
            <a:spLocks noGrp="1"/>
          </p:cNvSpPr>
          <p:nvPr>
            <p:ph type="body" idx="1"/>
          </p:nvPr>
        </p:nvSpPr>
        <p:spPr/>
        <p:txBody>
          <a:bodyPr/>
          <a:lstStyle/>
          <a:p>
            <a:pPr algn="l"/>
            <a:r>
              <a:rPr lang="en-US" b="1" i="0" dirty="0">
                <a:solidFill>
                  <a:srgbClr val="1D1C1D"/>
                </a:solidFill>
                <a:effectLst/>
                <a:latin typeface="Slack-Lato"/>
              </a:rPr>
              <a:t>COMMUNITY </a:t>
            </a:r>
          </a:p>
          <a:p>
            <a:pPr algn="l"/>
            <a:endParaRPr lang="en-US" b="1" i="0" dirty="0">
              <a:solidFill>
                <a:srgbClr val="1D1C1D"/>
              </a:solidFill>
              <a:effectLst/>
              <a:latin typeface="Slack-Lato"/>
            </a:endParaRPr>
          </a:p>
          <a:p>
            <a:pPr algn="l"/>
            <a:r>
              <a:rPr lang="en-US" b="0" i="0" dirty="0">
                <a:solidFill>
                  <a:srgbClr val="1D1C1D"/>
                </a:solidFill>
                <a:effectLst/>
                <a:latin typeface="Slack-Lato"/>
              </a:rPr>
              <a:t>Mission- goals and why</a:t>
            </a:r>
            <a:br>
              <a:rPr lang="en-US" dirty="0"/>
            </a:br>
            <a:r>
              <a:rPr lang="en-US" b="0" i="0" dirty="0">
                <a:solidFill>
                  <a:srgbClr val="1D1C1D"/>
                </a:solidFill>
                <a:effectLst/>
                <a:latin typeface="Slack-Lato"/>
              </a:rPr>
              <a:t>Don’t post content just to post content</a:t>
            </a:r>
            <a:br>
              <a:rPr lang="en-US" dirty="0"/>
            </a:br>
            <a:r>
              <a:rPr lang="en-US" b="0" i="0" dirty="0">
                <a:solidFill>
                  <a:srgbClr val="1D1C1D"/>
                </a:solidFill>
                <a:effectLst/>
                <a:latin typeface="Slack-Lato"/>
              </a:rPr>
              <a:t>Align with company’s goals</a:t>
            </a:r>
            <a:br>
              <a:rPr lang="en-US" dirty="0"/>
            </a:br>
            <a:r>
              <a:rPr lang="en-US" b="0" i="0" dirty="0">
                <a:solidFill>
                  <a:srgbClr val="1D1C1D"/>
                </a:solidFill>
                <a:effectLst/>
                <a:latin typeface="Slack-Lato"/>
              </a:rPr>
              <a:t>Launch a new site type and want to promote that then you can support that </a:t>
            </a:r>
            <a:r>
              <a:rPr lang="en-US" b="0" i="0" dirty="0" err="1">
                <a:solidFill>
                  <a:srgbClr val="1D1C1D"/>
                </a:solidFill>
                <a:effectLst/>
                <a:latin typeface="Slack-Lato"/>
              </a:rPr>
              <a:t>goalWhat’s</a:t>
            </a:r>
            <a:r>
              <a:rPr lang="en-US" b="0" i="0" dirty="0">
                <a:solidFill>
                  <a:srgbClr val="1D1C1D"/>
                </a:solidFill>
                <a:effectLst/>
                <a:latin typeface="Slack-Lato"/>
              </a:rPr>
              <a:t> something cool that a lot of people don’t know? And make the goal to be promoting that aligned with the squishy goal of making the world a better </a:t>
            </a:r>
            <a:r>
              <a:rPr lang="en-US" b="0" i="0" dirty="0" err="1">
                <a:solidFill>
                  <a:srgbClr val="1D1C1D"/>
                </a:solidFill>
                <a:effectLst/>
                <a:latin typeface="Slack-Lato"/>
              </a:rPr>
              <a:t>placeThe</a:t>
            </a:r>
            <a:r>
              <a:rPr lang="en-US" b="0" i="0" dirty="0">
                <a:solidFill>
                  <a:srgbClr val="1D1C1D"/>
                </a:solidFill>
                <a:effectLst/>
                <a:latin typeface="Slack-Lato"/>
              </a:rPr>
              <a:t> fewer things you have the more clarity you can have to achieve successfully</a:t>
            </a:r>
            <a:endParaRPr lang="en-US" b="1" i="0" dirty="0">
              <a:solidFill>
                <a:srgbClr val="1D1C1D"/>
              </a:solidFill>
              <a:effectLst/>
              <a:latin typeface="Slack-Lato"/>
            </a:endParaRPr>
          </a:p>
          <a:p>
            <a:pPr algn="l"/>
            <a:endParaRPr lang="en-US" b="1" i="0" dirty="0">
              <a:solidFill>
                <a:srgbClr val="1D1C1D"/>
              </a:solidFill>
              <a:effectLst/>
              <a:latin typeface="Slack-Lato"/>
            </a:endParaRPr>
          </a:p>
          <a:p>
            <a:pPr algn="l"/>
            <a:r>
              <a:rPr lang="en-US" b="1" i="0" dirty="0">
                <a:solidFill>
                  <a:srgbClr val="1D1C1D"/>
                </a:solidFill>
                <a:effectLst/>
                <a:latin typeface="Slack-Lato"/>
              </a:rPr>
              <a:t>Influencers</a:t>
            </a:r>
            <a:br>
              <a:rPr lang="en-US" b="0" i="0" dirty="0">
                <a:solidFill>
                  <a:srgbClr val="1D1C1D"/>
                </a:solidFill>
                <a:effectLst/>
                <a:latin typeface="Slack-Lato"/>
              </a:rPr>
            </a:br>
            <a:r>
              <a:rPr lang="en-US" b="0" i="0" dirty="0">
                <a:solidFill>
                  <a:srgbClr val="1D1C1D"/>
                </a:solidFill>
                <a:effectLst/>
                <a:latin typeface="Slack-Lato"/>
              </a:rPr>
              <a:t>How many people know a kid that wants to be an influencer?</a:t>
            </a:r>
          </a:p>
          <a:p>
            <a:pPr algn="l"/>
            <a:r>
              <a:rPr lang="en-US" dirty="0"/>
              <a:t>In 2023, one in four consumers bought a product based on an influencer’s recommendation.</a:t>
            </a:r>
            <a:endParaRPr lang="en-US" b="0" i="0" dirty="0">
              <a:solidFill>
                <a:srgbClr val="1D1C1D"/>
              </a:solidFill>
              <a:effectLst/>
              <a:latin typeface="Slack-Lato"/>
            </a:endParaRPr>
          </a:p>
          <a:p>
            <a:pPr algn="l"/>
            <a:r>
              <a:rPr lang="en-US" b="0" i="0" dirty="0">
                <a:solidFill>
                  <a:srgbClr val="1D1C1D"/>
                </a:solidFill>
                <a:effectLst/>
                <a:latin typeface="Slack-Lato"/>
              </a:rPr>
              <a:t>Invest in long term micro </a:t>
            </a:r>
            <a:r>
              <a:rPr lang="en-US" b="0" i="0" dirty="0" err="1">
                <a:solidFill>
                  <a:srgbClr val="1D1C1D"/>
                </a:solidFill>
                <a:effectLst/>
                <a:latin typeface="Slack-Lato"/>
              </a:rPr>
              <a:t>infleuncers</a:t>
            </a:r>
            <a:r>
              <a:rPr lang="en-US" b="0" i="0" dirty="0">
                <a:solidFill>
                  <a:srgbClr val="1D1C1D"/>
                </a:solidFill>
                <a:effectLst/>
                <a:latin typeface="Slack-Lato"/>
              </a:rPr>
              <a:t> </a:t>
            </a:r>
          </a:p>
          <a:p>
            <a:pPr algn="l"/>
            <a:endParaRPr lang="en-US" b="0" i="0" dirty="0">
              <a:solidFill>
                <a:srgbClr val="1D1C1D"/>
              </a:solidFill>
              <a:effectLst/>
              <a:latin typeface="Slack-Lato"/>
            </a:endParaRPr>
          </a:p>
          <a:p>
            <a:pPr algn="l"/>
            <a:r>
              <a:rPr lang="en-US" b="0" i="0" dirty="0">
                <a:solidFill>
                  <a:srgbClr val="1D1C1D"/>
                </a:solidFill>
                <a:effectLst/>
                <a:latin typeface="Slack-Lato"/>
              </a:rPr>
              <a:t>It’s about community</a:t>
            </a:r>
          </a:p>
        </p:txBody>
      </p:sp>
      <p:sp>
        <p:nvSpPr>
          <p:cNvPr id="4" name="Slide Number Placeholder 3">
            <a:extLst>
              <a:ext uri="{FF2B5EF4-FFF2-40B4-BE49-F238E27FC236}">
                <a16:creationId xmlns:a16="http://schemas.microsoft.com/office/drawing/2014/main" id="{1E6A6487-D0F5-9D80-6D7D-AA73A8E57402}"/>
              </a:ext>
            </a:extLst>
          </p:cNvPr>
          <p:cNvSpPr>
            <a:spLocks noGrp="1"/>
          </p:cNvSpPr>
          <p:nvPr>
            <p:ph type="sldNum" sz="quarter" idx="5"/>
          </p:nvPr>
        </p:nvSpPr>
        <p:spPr/>
        <p:txBody>
          <a:bodyPr/>
          <a:lstStyle/>
          <a:p>
            <a:fld id="{1153E5D0-042A-7E45-AAED-7DF32BE4AF23}" type="slidenum">
              <a:rPr lang="en-US" smtClean="0"/>
              <a:t>26</a:t>
            </a:fld>
            <a:endParaRPr lang="en-US"/>
          </a:p>
        </p:txBody>
      </p:sp>
    </p:spTree>
    <p:extLst>
      <p:ext uri="{BB962C8B-B14F-4D97-AF65-F5344CB8AC3E}">
        <p14:creationId xmlns:p14="http://schemas.microsoft.com/office/powerpoint/2010/main" val="1264544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68C6A-77A1-5044-0A82-97A8B3FE3A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62CFC-63C9-06A1-B1AB-E7EFDA6965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CEC7C1-32D2-A147-4EF0-8270ECB78477}"/>
              </a:ext>
            </a:extLst>
          </p:cNvPr>
          <p:cNvSpPr>
            <a:spLocks noGrp="1"/>
          </p:cNvSpPr>
          <p:nvPr>
            <p:ph type="body" idx="1"/>
          </p:nvPr>
        </p:nvSpPr>
        <p:spPr/>
        <p:txBody>
          <a:bodyPr/>
          <a:lstStyle/>
          <a:p>
            <a:pPr algn="l"/>
            <a:r>
              <a:rPr lang="en-US" b="1" i="0" dirty="0">
                <a:solidFill>
                  <a:srgbClr val="1D1C1D"/>
                </a:solidFill>
                <a:effectLst/>
                <a:latin typeface="Slack-Lato"/>
              </a:rPr>
              <a:t>Social is word of mouth</a:t>
            </a:r>
            <a:endParaRPr lang="en-US" b="0" i="0" dirty="0">
              <a:solidFill>
                <a:srgbClr val="1D1C1D"/>
              </a:solidFill>
              <a:effectLst/>
              <a:latin typeface="Slack-Lato"/>
            </a:endParaRPr>
          </a:p>
        </p:txBody>
      </p:sp>
      <p:sp>
        <p:nvSpPr>
          <p:cNvPr id="4" name="Slide Number Placeholder 3">
            <a:extLst>
              <a:ext uri="{FF2B5EF4-FFF2-40B4-BE49-F238E27FC236}">
                <a16:creationId xmlns:a16="http://schemas.microsoft.com/office/drawing/2014/main" id="{C17F560E-5DB5-8086-EF52-3534585BA2DE}"/>
              </a:ext>
            </a:extLst>
          </p:cNvPr>
          <p:cNvSpPr>
            <a:spLocks noGrp="1"/>
          </p:cNvSpPr>
          <p:nvPr>
            <p:ph type="sldNum" sz="quarter" idx="5"/>
          </p:nvPr>
        </p:nvSpPr>
        <p:spPr/>
        <p:txBody>
          <a:bodyPr/>
          <a:lstStyle/>
          <a:p>
            <a:fld id="{1153E5D0-042A-7E45-AAED-7DF32BE4AF23}" type="slidenum">
              <a:rPr lang="en-US" smtClean="0"/>
              <a:t>27</a:t>
            </a:fld>
            <a:endParaRPr lang="en-US"/>
          </a:p>
        </p:txBody>
      </p:sp>
    </p:spTree>
    <p:extLst>
      <p:ext uri="{BB962C8B-B14F-4D97-AF65-F5344CB8AC3E}">
        <p14:creationId xmlns:p14="http://schemas.microsoft.com/office/powerpoint/2010/main" val="3682254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9080B-788A-39DA-3F75-9C9B54124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B974D-6C14-2A74-D493-2930741296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E05E48-878E-3A81-F06F-B37F549933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58952F-A0CE-29C9-16A7-C8064D49E814}"/>
              </a:ext>
            </a:extLst>
          </p:cNvPr>
          <p:cNvSpPr>
            <a:spLocks noGrp="1"/>
          </p:cNvSpPr>
          <p:nvPr>
            <p:ph type="sldNum" sz="quarter" idx="5"/>
          </p:nvPr>
        </p:nvSpPr>
        <p:spPr/>
        <p:txBody>
          <a:bodyPr/>
          <a:lstStyle/>
          <a:p>
            <a:fld id="{1153E5D0-042A-7E45-AAED-7DF32BE4AF23}" type="slidenum">
              <a:rPr lang="en-US" smtClean="0"/>
              <a:t>28</a:t>
            </a:fld>
            <a:endParaRPr lang="en-US"/>
          </a:p>
        </p:txBody>
      </p:sp>
    </p:spTree>
    <p:extLst>
      <p:ext uri="{BB962C8B-B14F-4D97-AF65-F5344CB8AC3E}">
        <p14:creationId xmlns:p14="http://schemas.microsoft.com/office/powerpoint/2010/main" val="4240471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395D4-E5D4-5D15-5783-18B9B4235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F1BC4-A65C-BCEF-85C6-917CD8A628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BD23F-3022-EB1D-7E93-66F816E0F5AD}"/>
              </a:ext>
            </a:extLst>
          </p:cNvPr>
          <p:cNvSpPr>
            <a:spLocks noGrp="1"/>
          </p:cNvSpPr>
          <p:nvPr>
            <p:ph type="body" idx="1"/>
          </p:nvPr>
        </p:nvSpPr>
        <p:spPr/>
        <p:txBody>
          <a:bodyPr/>
          <a:lstStyle/>
          <a:p>
            <a:r>
              <a:rPr lang="en-US" dirty="0"/>
              <a:t>So who is in here? </a:t>
            </a:r>
          </a:p>
          <a:p>
            <a:r>
              <a:rPr lang="en-US" dirty="0"/>
              <a:t>What is your role in the marketing? What does your marketing team look like?</a:t>
            </a:r>
          </a:p>
        </p:txBody>
      </p:sp>
      <p:sp>
        <p:nvSpPr>
          <p:cNvPr id="4" name="Slide Number Placeholder 3">
            <a:extLst>
              <a:ext uri="{FF2B5EF4-FFF2-40B4-BE49-F238E27FC236}">
                <a16:creationId xmlns:a16="http://schemas.microsoft.com/office/drawing/2014/main" id="{9D001BFF-0CF6-8FD2-F7E1-159AE7FD58BD}"/>
              </a:ext>
            </a:extLst>
          </p:cNvPr>
          <p:cNvSpPr>
            <a:spLocks noGrp="1"/>
          </p:cNvSpPr>
          <p:nvPr>
            <p:ph type="sldNum" sz="quarter" idx="5"/>
          </p:nvPr>
        </p:nvSpPr>
        <p:spPr/>
        <p:txBody>
          <a:bodyPr/>
          <a:lstStyle/>
          <a:p>
            <a:fld id="{1153E5D0-042A-7E45-AAED-7DF32BE4AF23}" type="slidenum">
              <a:rPr lang="en-US" smtClean="0"/>
              <a:t>3</a:t>
            </a:fld>
            <a:endParaRPr lang="en-US"/>
          </a:p>
        </p:txBody>
      </p:sp>
    </p:spTree>
    <p:extLst>
      <p:ext uri="{BB962C8B-B14F-4D97-AF65-F5344CB8AC3E}">
        <p14:creationId xmlns:p14="http://schemas.microsoft.com/office/powerpoint/2010/main" val="3291924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A7901-2106-886D-9B7F-B8B25D96B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7F42CA-C12C-0BD3-ED3E-1F18A2471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76D44F-801D-0F0A-744A-EF2F37AD1F18}"/>
              </a:ext>
            </a:extLst>
          </p:cNvPr>
          <p:cNvSpPr>
            <a:spLocks noGrp="1"/>
          </p:cNvSpPr>
          <p:nvPr>
            <p:ph type="body" idx="1"/>
          </p:nvPr>
        </p:nvSpPr>
        <p:spPr/>
        <p:txBody>
          <a:bodyPr/>
          <a:lstStyle/>
          <a:p>
            <a:r>
              <a:rPr lang="en-US" dirty="0"/>
              <a:t>So this was the year 1 survey last year, so I’d expect it’s fairly similar this year but I want to get a proper feel for the room</a:t>
            </a:r>
          </a:p>
          <a:p>
            <a:r>
              <a:rPr lang="en-US" dirty="0"/>
              <a:t>Does this ring true by a show of hands?</a:t>
            </a:r>
          </a:p>
          <a:p>
            <a:endParaRPr lang="en-US" dirty="0"/>
          </a:p>
          <a:p>
            <a:r>
              <a:rPr lang="en-US" dirty="0"/>
              <a:t>Also to show you that you’re not alone in your situation. If nothing else let this normalize where you are and what others are doing. </a:t>
            </a:r>
          </a:p>
        </p:txBody>
      </p:sp>
      <p:sp>
        <p:nvSpPr>
          <p:cNvPr id="4" name="Slide Number Placeholder 3">
            <a:extLst>
              <a:ext uri="{FF2B5EF4-FFF2-40B4-BE49-F238E27FC236}">
                <a16:creationId xmlns:a16="http://schemas.microsoft.com/office/drawing/2014/main" id="{39DC1142-0502-92F9-4A7F-01DBFC7AB115}"/>
              </a:ext>
            </a:extLst>
          </p:cNvPr>
          <p:cNvSpPr>
            <a:spLocks noGrp="1"/>
          </p:cNvSpPr>
          <p:nvPr>
            <p:ph type="sldNum" sz="quarter" idx="5"/>
          </p:nvPr>
        </p:nvSpPr>
        <p:spPr/>
        <p:txBody>
          <a:bodyPr/>
          <a:lstStyle/>
          <a:p>
            <a:fld id="{1153E5D0-042A-7E45-AAED-7DF32BE4AF23}" type="slidenum">
              <a:rPr lang="en-US" smtClean="0"/>
              <a:t>4</a:t>
            </a:fld>
            <a:endParaRPr lang="en-US"/>
          </a:p>
        </p:txBody>
      </p:sp>
    </p:spTree>
    <p:extLst>
      <p:ext uri="{BB962C8B-B14F-4D97-AF65-F5344CB8AC3E}">
        <p14:creationId xmlns:p14="http://schemas.microsoft.com/office/powerpoint/2010/main" val="3808302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6DB1E-4891-0525-98F4-C1F1CEF84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91814-0F02-6012-F073-1C178F73C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55FABE-78F3-F7D4-14CA-9832DE3770BA}"/>
              </a:ext>
            </a:extLst>
          </p:cNvPr>
          <p:cNvSpPr>
            <a:spLocks noGrp="1"/>
          </p:cNvSpPr>
          <p:nvPr>
            <p:ph type="body" idx="1"/>
          </p:nvPr>
        </p:nvSpPr>
        <p:spPr/>
        <p:txBody>
          <a:bodyPr/>
          <a:lstStyle/>
          <a:p>
            <a:r>
              <a:rPr lang="en-US" dirty="0"/>
              <a:t>This was what the results were from year 1 last year of the tactics being used to market your park. Social being at the tippy top because it’s’ easy. But if you see this list and think “oh shit I am not doing all that” do not panic. Today is about strategizing and realizing you can’t be everything to everyone and everywhere if you want to be successful. We’re focusing on social today.</a:t>
            </a:r>
          </a:p>
        </p:txBody>
      </p:sp>
      <p:sp>
        <p:nvSpPr>
          <p:cNvPr id="4" name="Slide Number Placeholder 3">
            <a:extLst>
              <a:ext uri="{FF2B5EF4-FFF2-40B4-BE49-F238E27FC236}">
                <a16:creationId xmlns:a16="http://schemas.microsoft.com/office/drawing/2014/main" id="{9986AD6D-B8FC-3CE1-79BE-0A11B0762875}"/>
              </a:ext>
            </a:extLst>
          </p:cNvPr>
          <p:cNvSpPr>
            <a:spLocks noGrp="1"/>
          </p:cNvSpPr>
          <p:nvPr>
            <p:ph type="sldNum" sz="quarter" idx="5"/>
          </p:nvPr>
        </p:nvSpPr>
        <p:spPr/>
        <p:txBody>
          <a:bodyPr/>
          <a:lstStyle/>
          <a:p>
            <a:fld id="{1153E5D0-042A-7E45-AAED-7DF32BE4AF23}" type="slidenum">
              <a:rPr lang="en-US" smtClean="0"/>
              <a:t>5</a:t>
            </a:fld>
            <a:endParaRPr lang="en-US"/>
          </a:p>
        </p:txBody>
      </p:sp>
    </p:spTree>
    <p:extLst>
      <p:ext uri="{BB962C8B-B14F-4D97-AF65-F5344CB8AC3E}">
        <p14:creationId xmlns:p14="http://schemas.microsoft.com/office/powerpoint/2010/main" val="2687010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E5472-D8A1-A8F8-4BC8-EC25997BA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F17AD-1922-F351-BF78-1425EB8BC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DA143E-49EA-BBA7-C74D-8889049970FD}"/>
              </a:ext>
            </a:extLst>
          </p:cNvPr>
          <p:cNvSpPr>
            <a:spLocks noGrp="1"/>
          </p:cNvSpPr>
          <p:nvPr>
            <p:ph type="body" idx="1"/>
          </p:nvPr>
        </p:nvSpPr>
        <p:spPr/>
        <p:txBody>
          <a:bodyPr/>
          <a:lstStyle/>
          <a:p>
            <a:r>
              <a:rPr lang="en-US" dirty="0"/>
              <a:t>This was what the results were from year 1 last year of the tactics being used to market your park. Social being at the tippy top because it’s’ easy. But if you see this list and think “oh shit I am not doing all that” do not panic. Today is about strategizing and realizing you can’t be everything to everyone and everywhere if you want to be successful. We’re focusing on social today.</a:t>
            </a:r>
          </a:p>
        </p:txBody>
      </p:sp>
      <p:sp>
        <p:nvSpPr>
          <p:cNvPr id="4" name="Slide Number Placeholder 3">
            <a:extLst>
              <a:ext uri="{FF2B5EF4-FFF2-40B4-BE49-F238E27FC236}">
                <a16:creationId xmlns:a16="http://schemas.microsoft.com/office/drawing/2014/main" id="{80588A9E-5C10-66A0-92DB-B4A674531E80}"/>
              </a:ext>
            </a:extLst>
          </p:cNvPr>
          <p:cNvSpPr>
            <a:spLocks noGrp="1"/>
          </p:cNvSpPr>
          <p:nvPr>
            <p:ph type="sldNum" sz="quarter" idx="5"/>
          </p:nvPr>
        </p:nvSpPr>
        <p:spPr/>
        <p:txBody>
          <a:bodyPr/>
          <a:lstStyle/>
          <a:p>
            <a:fld id="{1153E5D0-042A-7E45-AAED-7DF32BE4AF23}" type="slidenum">
              <a:rPr lang="en-US" smtClean="0"/>
              <a:t>6</a:t>
            </a:fld>
            <a:endParaRPr lang="en-US"/>
          </a:p>
        </p:txBody>
      </p:sp>
    </p:spTree>
    <p:extLst>
      <p:ext uri="{BB962C8B-B14F-4D97-AF65-F5344CB8AC3E}">
        <p14:creationId xmlns:p14="http://schemas.microsoft.com/office/powerpoint/2010/main" val="2471877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3E5D0-042A-7E45-AAED-7DF32BE4AF23}" type="slidenum">
              <a:rPr lang="en-US" smtClean="0"/>
              <a:t>7</a:t>
            </a:fld>
            <a:endParaRPr lang="en-US"/>
          </a:p>
        </p:txBody>
      </p:sp>
    </p:spTree>
    <p:extLst>
      <p:ext uri="{BB962C8B-B14F-4D97-AF65-F5344CB8AC3E}">
        <p14:creationId xmlns:p14="http://schemas.microsoft.com/office/powerpoint/2010/main" val="3918417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1" i="0" u="none" strike="noStrike" dirty="0">
                <a:solidFill>
                  <a:srgbClr val="000000"/>
                </a:solidFill>
                <a:effectLst/>
                <a:latin typeface="Arial" panose="020B0604020202020204" pitchFamily="34" charset="0"/>
              </a:rPr>
              <a:t>So why organic social?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 could ramble on, but let’s suffice to say</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Cheap</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Easy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Creative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&amp;</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Effective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Cheap: you can do it affordably. You can do it expensively. But you can also do it affordably. For businesses of all shapes and sizes though, there is a cheap option. The caveat to this is having a person to dedicate time to it.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Easy: by easy, </a:t>
            </a:r>
            <a:r>
              <a:rPr lang="en-US" sz="1800" b="0" i="0" u="none" strike="noStrike" dirty="0" err="1">
                <a:solidFill>
                  <a:srgbClr val="000000"/>
                </a:solidFill>
                <a:effectLst/>
                <a:latin typeface="Arial" panose="020B0604020202020204" pitchFamily="34" charset="0"/>
              </a:rPr>
              <a:t>i</a:t>
            </a:r>
            <a:r>
              <a:rPr lang="en-US" sz="1800" b="0" i="0" u="none" strike="noStrike" dirty="0">
                <a:solidFill>
                  <a:srgbClr val="000000"/>
                </a:solidFill>
                <a:effectLst/>
                <a:latin typeface="Arial" panose="020B0604020202020204" pitchFamily="34" charset="0"/>
              </a:rPr>
              <a:t> mean low barrier to entry. You’re not having to learn all about how Google campaigns work, and setting up your tags correctly or finding a broadcast or OOH rep that’s </a:t>
            </a:r>
            <a:r>
              <a:rPr lang="en-US" sz="1800" b="0" i="0" u="none" strike="noStrike" dirty="0" err="1">
                <a:solidFill>
                  <a:srgbClr val="000000"/>
                </a:solidFill>
                <a:effectLst/>
                <a:latin typeface="Arial" panose="020B0604020202020204" pitchFamily="34" charset="0"/>
              </a:rPr>
              <a:t>gonna</a:t>
            </a:r>
            <a:r>
              <a:rPr lang="en-US" sz="1800" b="0" i="0" u="none" strike="noStrike" dirty="0">
                <a:solidFill>
                  <a:srgbClr val="000000"/>
                </a:solidFill>
                <a:effectLst/>
                <a:latin typeface="Arial" panose="020B0604020202020204" pitchFamily="34" charset="0"/>
              </a:rPr>
              <a:t> do you a solid on rates. It’s an owned media source that is super easy to set up and manage.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Creative: your social can be boring, but it shouldn’t be. And it doesn’t have to be. And it doesn’t take a lot for it to not be boring. Boring ads fail 100% of the time.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Effective: I have always suggested that clients have an organic social media presence because it works. But there is a key to being effective and it’s not the kitchen sink approach. It’s all about picking and choosing.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COMMUNITY</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oboto" panose="02000000000000000000" pitchFamily="2" charset="0"/>
              </a:rPr>
              <a:t>"Unlike traditional advertising, which is designed to interrupt and stand out, native advertising is designed to blend in and promote your brand to a new audience who might otherwise never learn about you." https://</a:t>
            </a:r>
            <a:r>
              <a:rPr lang="en-US" b="0" i="0" dirty="0" err="1">
                <a:solidFill>
                  <a:srgbClr val="000000"/>
                </a:solidFill>
                <a:effectLst/>
                <a:latin typeface="Roboto" panose="02000000000000000000" pitchFamily="2" charset="0"/>
              </a:rPr>
              <a:t>blog.hubspot.com</a:t>
            </a:r>
            <a:r>
              <a:rPr lang="en-US" b="0" i="0" dirty="0">
                <a:solidFill>
                  <a:srgbClr val="000000"/>
                </a:solidFill>
                <a:effectLst/>
                <a:latin typeface="Roboto" panose="02000000000000000000" pitchFamily="2" charset="0"/>
              </a:rPr>
              <a:t>/marketing/marketing-trends</a:t>
            </a:r>
            <a:br>
              <a:rPr lang="en-US" b="0" i="0" dirty="0">
                <a:solidFill>
                  <a:srgbClr val="000000"/>
                </a:solidFill>
                <a:effectLst/>
                <a:latin typeface="Roboto" panose="02000000000000000000" pitchFamily="2" charset="0"/>
              </a:rPr>
            </a:br>
            <a:br>
              <a:rPr lang="en-US" b="0" i="0" dirty="0">
                <a:solidFill>
                  <a:srgbClr val="000000"/>
                </a:solidFill>
                <a:effectLst/>
                <a:latin typeface="Roboto" panose="02000000000000000000" pitchFamily="2" charset="0"/>
              </a:rPr>
            </a:br>
            <a:r>
              <a:rPr lang="en-US" b="0" i="0" dirty="0">
                <a:solidFill>
                  <a:srgbClr val="000000"/>
                </a:solidFill>
                <a:effectLst/>
                <a:latin typeface="Roboto" panose="02000000000000000000" pitchFamily="2" charset="0"/>
              </a:rPr>
              <a:t>"n fact, consumers view native ads over 50% more than banner ads." https://</a:t>
            </a:r>
            <a:r>
              <a:rPr lang="en-US" b="0" i="0" dirty="0" err="1">
                <a:solidFill>
                  <a:srgbClr val="000000"/>
                </a:solidFill>
                <a:effectLst/>
                <a:latin typeface="Roboto" panose="02000000000000000000" pitchFamily="2" charset="0"/>
              </a:rPr>
              <a:t>blog.hubspot.com</a:t>
            </a:r>
            <a:r>
              <a:rPr lang="en-US" b="0" i="0" dirty="0">
                <a:solidFill>
                  <a:srgbClr val="000000"/>
                </a:solidFill>
                <a:effectLst/>
                <a:latin typeface="Roboto" panose="02000000000000000000" pitchFamily="2" charset="0"/>
              </a:rPr>
              <a:t>/marketing/marketing-trends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As digital natives grow as decision-makers, we’re seeing changes to how buyers interact with businesses online. Some of the biggest social challenges are coming up with ideas, creating engaging content that generates leads, and gaining followers. Facebook, Instagram, YouTube, and TikTok have the strongest ROI — and these align with where marketers are investing in 2024. Twenty-seven percent of marketers who don’t use YouTube plan to start in the year ahead. For those curious, 68% of marketers predict more success with X than Threads in 2024.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effectLst/>
              <a:latin typeface="-apple-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effectLst/>
              <a:latin typeface="-apple-system-font"/>
            </a:endParaRPr>
          </a:p>
          <a:p>
            <a:pPr rtl="0">
              <a:spcBef>
                <a:spcPts val="0"/>
              </a:spcBef>
              <a:spcAft>
                <a:spcPts val="0"/>
              </a:spcAft>
            </a:pP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1153E5D0-042A-7E45-AAED-7DF32BE4AF23}" type="slidenum">
              <a:rPr lang="en-US" smtClean="0"/>
              <a:t>8</a:t>
            </a:fld>
            <a:endParaRPr lang="en-US"/>
          </a:p>
        </p:txBody>
      </p:sp>
    </p:spTree>
    <p:extLst>
      <p:ext uri="{BB962C8B-B14F-4D97-AF65-F5344CB8AC3E}">
        <p14:creationId xmlns:p14="http://schemas.microsoft.com/office/powerpoint/2010/main" val="3165449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D4B1A-97BC-83A0-3260-05C2629B2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66934-64FE-0E56-9F6B-6CB0DC4B5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40BC56-28C6-BCEE-38FC-5922BD51FCCC}"/>
              </a:ext>
            </a:extLst>
          </p:cNvPr>
          <p:cNvSpPr>
            <a:spLocks noGrp="1"/>
          </p:cNvSpPr>
          <p:nvPr>
            <p:ph type="body" idx="1"/>
          </p:nvPr>
        </p:nvSpPr>
        <p:spPr/>
        <p:txBody>
          <a:bodyPr/>
          <a:lstStyle/>
          <a:p>
            <a:pPr algn="l"/>
            <a:r>
              <a:rPr lang="en-US" b="0" i="0" dirty="0">
                <a:solidFill>
                  <a:srgbClr val="2A2A2A"/>
                </a:solidFill>
                <a:effectLst/>
                <a:latin typeface="Georgia" panose="02040502050405020303" pitchFamily="18" charset="0"/>
              </a:rPr>
              <a:t>Social is a search engine. </a:t>
            </a:r>
          </a:p>
          <a:p>
            <a:pPr algn="l"/>
            <a:endParaRPr lang="en-US" b="0" i="0" dirty="0">
              <a:solidFill>
                <a:srgbClr val="2A2A2A"/>
              </a:solidFill>
              <a:effectLst/>
              <a:latin typeface="Georgia" panose="02040502050405020303" pitchFamily="18" charset="0"/>
            </a:endParaRPr>
          </a:p>
          <a:p>
            <a:r>
              <a:rPr lang="en-US" b="1" dirty="0"/>
              <a:t>Decision makers are going to social for everything — search, sales, and service. </a:t>
            </a:r>
          </a:p>
          <a:p>
            <a:r>
              <a:rPr lang="en-US" dirty="0"/>
              <a:t>Embrace individual personalities and creators. Invest in Facebook, Instagram, and YouTube and make it easy to buy from your brand on social.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effectLst/>
              <a:latin typeface="-apple-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527"/>
                </a:solidFill>
                <a:effectLst/>
                <a:latin typeface="proxima-nova"/>
              </a:rPr>
              <a:t>"56% of U.S. consumers said they bought something based on an ad they saw on TikTok, and 36% said they were willing to." https://</a:t>
            </a:r>
            <a:r>
              <a:rPr lang="en-US" b="0" i="0" dirty="0" err="1">
                <a:solidFill>
                  <a:srgbClr val="202527"/>
                </a:solidFill>
                <a:effectLst/>
                <a:latin typeface="proxima-nova"/>
              </a:rPr>
              <a:t>blog.hubspot.com</a:t>
            </a:r>
            <a:r>
              <a:rPr lang="en-US" b="0" i="0" dirty="0">
                <a:solidFill>
                  <a:srgbClr val="202527"/>
                </a:solidFill>
                <a:effectLst/>
                <a:latin typeface="proxima-nova"/>
              </a:rPr>
              <a:t>/marketing/marketing-trends</a:t>
            </a:r>
          </a:p>
          <a:p>
            <a:pPr algn="l"/>
            <a:endParaRPr lang="en-US" b="0" i="0" dirty="0">
              <a:solidFill>
                <a:srgbClr val="2A2A2A"/>
              </a:solidFill>
              <a:effectLst/>
              <a:latin typeface="Georgia" panose="02040502050405020303" pitchFamily="18" charset="0"/>
            </a:endParaRPr>
          </a:p>
          <a:p>
            <a:pPr algn="l"/>
            <a:endParaRPr lang="en-US" b="0" i="0" dirty="0">
              <a:solidFill>
                <a:srgbClr val="2A2A2A"/>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62020"/>
                </a:solidFill>
                <a:effectLst/>
                <a:latin typeface="Proxima Nova"/>
              </a:rPr>
              <a:t>Some </a:t>
            </a:r>
            <a:r>
              <a:rPr lang="en-US" b="1" i="0" u="none" strike="noStrike" dirty="0">
                <a:solidFill>
                  <a:srgbClr val="205BC3"/>
                </a:solidFill>
                <a:effectLst/>
                <a:latin typeface="Proxima Nova"/>
                <a:hlinkClick r:id="rId3"/>
              </a:rPr>
              <a:t>78% of TikTok users</a:t>
            </a:r>
            <a:r>
              <a:rPr lang="en-US" b="0" i="0" dirty="0">
                <a:solidFill>
                  <a:srgbClr val="162020"/>
                </a:solidFill>
                <a:effectLst/>
                <a:latin typeface="Proxima Nova"/>
              </a:rPr>
              <a:t> have purchased a product after watching TikTok creator content about the product.</a:t>
            </a:r>
          </a:p>
          <a:p>
            <a:pPr algn="l"/>
            <a:endParaRPr lang="en-US" b="0" i="0" dirty="0">
              <a:solidFill>
                <a:srgbClr val="2A2A2A"/>
              </a:solidFill>
              <a:effectLst/>
              <a:latin typeface="Georgia" panose="02040502050405020303" pitchFamily="18" charset="0"/>
            </a:endParaRPr>
          </a:p>
          <a:p>
            <a:pPr algn="l"/>
            <a:endParaRPr lang="en-US" b="0" i="0" dirty="0">
              <a:solidFill>
                <a:srgbClr val="2A2A2A"/>
              </a:solidFill>
              <a:effectLst/>
              <a:latin typeface="Georgia" panose="02040502050405020303" pitchFamily="18" charset="0"/>
            </a:endParaRPr>
          </a:p>
          <a:p>
            <a:pPr algn="l"/>
            <a:r>
              <a:rPr lang="en-US" b="0" i="0" dirty="0">
                <a:solidFill>
                  <a:srgbClr val="2A2A2A"/>
                </a:solidFill>
                <a:effectLst/>
                <a:latin typeface="Georgia" panose="02040502050405020303" pitchFamily="18" charset="0"/>
              </a:rPr>
              <a:t>Social Age gaps are especially large for Instagram, Snapchat and TikTok – platforms that are used by majorities of adults under 30. For example:</a:t>
            </a:r>
          </a:p>
          <a:p>
            <a:pPr algn="l">
              <a:buFont typeface="Arial" panose="020B0604020202020204" pitchFamily="34" charset="0"/>
              <a:buChar char="•"/>
            </a:pPr>
            <a:r>
              <a:rPr lang="en-US" b="0" i="0" dirty="0">
                <a:solidFill>
                  <a:srgbClr val="2A2A2A"/>
                </a:solidFill>
                <a:effectLst/>
                <a:latin typeface="Georgia" panose="02040502050405020303" pitchFamily="18" charset="0"/>
              </a:rPr>
              <a:t>78% of 18- to 29-year-olds say they use Instagram, far higher than the share among those 65 and older (15%).</a:t>
            </a:r>
          </a:p>
          <a:p>
            <a:pPr algn="l">
              <a:buFont typeface="Arial" panose="020B0604020202020204" pitchFamily="34" charset="0"/>
              <a:buChar char="•"/>
            </a:pPr>
            <a:r>
              <a:rPr lang="en-US" b="0" i="0" dirty="0">
                <a:solidFill>
                  <a:srgbClr val="2A2A2A"/>
                </a:solidFill>
                <a:effectLst/>
                <a:latin typeface="Georgia" panose="02040502050405020303" pitchFamily="18" charset="0"/>
              </a:rPr>
              <a:t>65% of U.S. adults under 30 report using Snapchat, compared with just 4% of the oldest age cohort.</a:t>
            </a:r>
          </a:p>
          <a:p>
            <a:pPr algn="l">
              <a:buFont typeface="Arial" panose="020B0604020202020204" pitchFamily="34" charset="0"/>
              <a:buChar char="•"/>
            </a:pPr>
            <a:r>
              <a:rPr lang="en-US" b="0" i="0" dirty="0">
                <a:solidFill>
                  <a:srgbClr val="2A2A2A"/>
                </a:solidFill>
                <a:effectLst/>
                <a:latin typeface="Georgia" panose="02040502050405020303" pitchFamily="18" charset="0"/>
              </a:rPr>
              <a:t>62% of 18- to 29-year-olds say they use TikTok, much higher than the share among adults ages 65 years and older (10%).</a:t>
            </a:r>
          </a:p>
          <a:p>
            <a:pPr algn="l">
              <a:buFont typeface="Arial" panose="020B0604020202020204" pitchFamily="34" charset="0"/>
              <a:buChar char="•"/>
            </a:pPr>
            <a:r>
              <a:rPr lang="en-US" b="0" i="0" dirty="0">
                <a:solidFill>
                  <a:srgbClr val="2A2A2A"/>
                </a:solidFill>
                <a:effectLst/>
                <a:latin typeface="Georgia" panose="02040502050405020303" pitchFamily="18" charset="0"/>
              </a:rPr>
              <a:t>Americans ages 30 to 49 and 50 to 64 fall somewhere in between for all three platforms.</a:t>
            </a:r>
          </a:p>
          <a:p>
            <a:pPr algn="l"/>
            <a:endParaRPr lang="en-US" b="0" i="0" dirty="0">
              <a:solidFill>
                <a:srgbClr val="2A2A2A"/>
              </a:solidFill>
              <a:effectLst/>
              <a:latin typeface="Georgia" panose="02040502050405020303" pitchFamily="18" charset="0"/>
            </a:endParaRPr>
          </a:p>
          <a:p>
            <a:pPr algn="l"/>
            <a:r>
              <a:rPr lang="en-US" b="0" i="0" dirty="0">
                <a:solidFill>
                  <a:srgbClr val="2A2A2A"/>
                </a:solidFill>
                <a:effectLst/>
                <a:latin typeface="Georgia" panose="02040502050405020303" pitchFamily="18" charset="0"/>
              </a:rPr>
              <a:t>YouTube and Facebook are the only two platforms that majorities of all age groups use. That said, there is still a large age gap between the youngest and oldest adults when it comes to use of YouTube. The age gap for Facebook, though, is much smaller.</a:t>
            </a:r>
          </a:p>
          <a:p>
            <a:br>
              <a:rPr lang="en-US" dirty="0"/>
            </a:br>
            <a:endParaRPr lang="en-US" b="0" i="0" dirty="0">
              <a:solidFill>
                <a:srgbClr val="202527"/>
              </a:solidFill>
              <a:effectLst/>
              <a:latin typeface="proxima-nova"/>
            </a:endParaRPr>
          </a:p>
        </p:txBody>
      </p:sp>
      <p:sp>
        <p:nvSpPr>
          <p:cNvPr id="4" name="Slide Number Placeholder 3">
            <a:extLst>
              <a:ext uri="{FF2B5EF4-FFF2-40B4-BE49-F238E27FC236}">
                <a16:creationId xmlns:a16="http://schemas.microsoft.com/office/drawing/2014/main" id="{9B9EE437-E4F2-4296-4686-AB6548123D3E}"/>
              </a:ext>
            </a:extLst>
          </p:cNvPr>
          <p:cNvSpPr>
            <a:spLocks noGrp="1"/>
          </p:cNvSpPr>
          <p:nvPr>
            <p:ph type="sldNum" sz="quarter" idx="5"/>
          </p:nvPr>
        </p:nvSpPr>
        <p:spPr/>
        <p:txBody>
          <a:bodyPr/>
          <a:lstStyle/>
          <a:p>
            <a:fld id="{1153E5D0-042A-7E45-AAED-7DF32BE4AF23}" type="slidenum">
              <a:rPr lang="en-US" smtClean="0"/>
              <a:t>9</a:t>
            </a:fld>
            <a:endParaRPr lang="en-US"/>
          </a:p>
        </p:txBody>
      </p:sp>
    </p:spTree>
    <p:extLst>
      <p:ext uri="{BB962C8B-B14F-4D97-AF65-F5344CB8AC3E}">
        <p14:creationId xmlns:p14="http://schemas.microsoft.com/office/powerpoint/2010/main" val="4155569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C60D2-5D1C-19FD-60FD-C8561823D6F6}"/>
              </a:ext>
            </a:extLst>
          </p:cNvPr>
          <p:cNvSpPr>
            <a:spLocks noGrp="1"/>
          </p:cNvSpPr>
          <p:nvPr>
            <p:ph type="ctrTitle"/>
          </p:nvPr>
        </p:nvSpPr>
        <p:spPr>
          <a:xfrm>
            <a:off x="758687" y="2086458"/>
            <a:ext cx="6964017" cy="2387600"/>
          </a:xfrm>
        </p:spPr>
        <p:txBody>
          <a:bodyPr anchor="b"/>
          <a:lstStyle>
            <a:lvl1pPr algn="l">
              <a:defRPr sz="6000">
                <a:solidFill>
                  <a:srgbClr val="40403D"/>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EBDA8B9-321D-F9EA-3AB9-F0EA164AEEC9}"/>
              </a:ext>
            </a:extLst>
          </p:cNvPr>
          <p:cNvSpPr>
            <a:spLocks noGrp="1"/>
          </p:cNvSpPr>
          <p:nvPr>
            <p:ph type="ftr" sz="quarter" idx="11"/>
          </p:nvPr>
        </p:nvSpPr>
        <p:spPr/>
        <p:txBody>
          <a:bodyPr/>
          <a:lstStyle/>
          <a:p>
            <a:r>
              <a:rPr lang="en-US"/>
              <a:t>ohi.org</a:t>
            </a:r>
          </a:p>
        </p:txBody>
      </p:sp>
      <p:sp>
        <p:nvSpPr>
          <p:cNvPr id="6" name="Slide Number Placeholder 5">
            <a:extLst>
              <a:ext uri="{FF2B5EF4-FFF2-40B4-BE49-F238E27FC236}">
                <a16:creationId xmlns:a16="http://schemas.microsoft.com/office/drawing/2014/main" id="{452923F8-9B86-3EE9-2B9C-F12A9A9CDEE7}"/>
              </a:ext>
            </a:extLst>
          </p:cNvPr>
          <p:cNvSpPr>
            <a:spLocks noGrp="1"/>
          </p:cNvSpPr>
          <p:nvPr>
            <p:ph type="sldNum" sz="quarter" idx="12"/>
          </p:nvPr>
        </p:nvSpPr>
        <p:spPr/>
        <p:txBody>
          <a:bodyPr/>
          <a:lstStyle/>
          <a:p>
            <a:fld id="{ED64A674-7BE1-9A4F-BF92-2767E2C8D523}" type="slidenum">
              <a:rPr lang="en-US" smtClean="0"/>
              <a:t>‹#›</a:t>
            </a:fld>
            <a:endParaRPr lang="en-US"/>
          </a:p>
        </p:txBody>
      </p:sp>
    </p:spTree>
    <p:extLst>
      <p:ext uri="{BB962C8B-B14F-4D97-AF65-F5344CB8AC3E}">
        <p14:creationId xmlns:p14="http://schemas.microsoft.com/office/powerpoint/2010/main" val="1226367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C7F0EF-AD69-FC17-9177-402962FFF2F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with a black background&#10;&#10;Description automatically generated">
            <a:extLst>
              <a:ext uri="{FF2B5EF4-FFF2-40B4-BE49-F238E27FC236}">
                <a16:creationId xmlns:a16="http://schemas.microsoft.com/office/drawing/2014/main" id="{B80324B6-9697-41AA-5B59-2D076C252CAD}"/>
              </a:ext>
            </a:extLst>
          </p:cNvPr>
          <p:cNvPicPr>
            <a:picLocks noChangeAspect="1"/>
          </p:cNvPicPr>
          <p:nvPr userDrawn="1"/>
        </p:nvPicPr>
        <p:blipFill>
          <a:blip r:embed="rId3"/>
          <a:stretch>
            <a:fillRect/>
          </a:stretch>
        </p:blipFill>
        <p:spPr>
          <a:xfrm>
            <a:off x="485030" y="5820328"/>
            <a:ext cx="2147632" cy="1072044"/>
          </a:xfrm>
          <a:prstGeom prst="rect">
            <a:avLst/>
          </a:prstGeom>
        </p:spPr>
      </p:pic>
      <p:sp>
        <p:nvSpPr>
          <p:cNvPr id="3" name="Content Placeholder 2">
            <a:extLst>
              <a:ext uri="{FF2B5EF4-FFF2-40B4-BE49-F238E27FC236}">
                <a16:creationId xmlns:a16="http://schemas.microsoft.com/office/drawing/2014/main" id="{B9E2534B-F132-7B39-EA48-283494D51174}"/>
              </a:ext>
            </a:extLst>
          </p:cNvPr>
          <p:cNvSpPr>
            <a:spLocks noGrp="1"/>
          </p:cNvSpPr>
          <p:nvPr>
            <p:ph idx="1"/>
          </p:nvPr>
        </p:nvSpPr>
        <p:spPr>
          <a:xfrm>
            <a:off x="5883964" y="987425"/>
            <a:ext cx="547142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07BF23-7FB0-C16F-1EC4-B35773F2E03F}"/>
              </a:ext>
            </a:extLst>
          </p:cNvPr>
          <p:cNvSpPr>
            <a:spLocks noGrp="1"/>
          </p:cNvSpPr>
          <p:nvPr>
            <p:ph type="body" sz="half" idx="2"/>
          </p:nvPr>
        </p:nvSpPr>
        <p:spPr>
          <a:xfrm>
            <a:off x="1729409" y="2057400"/>
            <a:ext cx="3932236" cy="3811588"/>
          </a:xfrm>
        </p:spPr>
        <p:txBody>
          <a:bodyPr/>
          <a:lstStyle>
            <a:lvl1pPr marL="0" indent="0">
              <a:buNone/>
              <a:defRPr sz="1600">
                <a:solidFill>
                  <a:srgbClr val="40403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3D45FFF-EECA-4B38-533E-4DC879F52ED2}"/>
              </a:ext>
            </a:extLst>
          </p:cNvPr>
          <p:cNvSpPr>
            <a:spLocks noGrp="1"/>
          </p:cNvSpPr>
          <p:nvPr>
            <p:ph type="ftr" sz="quarter" idx="11"/>
          </p:nvPr>
        </p:nvSpPr>
        <p:spPr/>
        <p:txBody>
          <a:bodyPr/>
          <a:lstStyle/>
          <a:p>
            <a:r>
              <a:rPr lang="en-US"/>
              <a:t>ohi.org</a:t>
            </a:r>
          </a:p>
        </p:txBody>
      </p:sp>
      <p:sp>
        <p:nvSpPr>
          <p:cNvPr id="7" name="Slide Number Placeholder 6">
            <a:extLst>
              <a:ext uri="{FF2B5EF4-FFF2-40B4-BE49-F238E27FC236}">
                <a16:creationId xmlns:a16="http://schemas.microsoft.com/office/drawing/2014/main" id="{E141509E-5A76-33A5-15B9-B94AA6E8E07D}"/>
              </a:ext>
            </a:extLst>
          </p:cNvPr>
          <p:cNvSpPr>
            <a:spLocks noGrp="1"/>
          </p:cNvSpPr>
          <p:nvPr>
            <p:ph type="sldNum" sz="quarter" idx="12"/>
          </p:nvPr>
        </p:nvSpPr>
        <p:spPr/>
        <p:txBody>
          <a:bodyPr/>
          <a:lstStyle/>
          <a:p>
            <a:fld id="{ED64A674-7BE1-9A4F-BF92-2767E2C8D523}" type="slidenum">
              <a:rPr lang="en-US" smtClean="0"/>
              <a:t>‹#›</a:t>
            </a:fld>
            <a:endParaRPr lang="en-US"/>
          </a:p>
        </p:txBody>
      </p:sp>
      <p:sp>
        <p:nvSpPr>
          <p:cNvPr id="10" name="Title 1">
            <a:extLst>
              <a:ext uri="{FF2B5EF4-FFF2-40B4-BE49-F238E27FC236}">
                <a16:creationId xmlns:a16="http://schemas.microsoft.com/office/drawing/2014/main" id="{F34F4572-5944-C141-4938-7FBA86DC3E5B}"/>
              </a:ext>
            </a:extLst>
          </p:cNvPr>
          <p:cNvSpPr>
            <a:spLocks noGrp="1"/>
          </p:cNvSpPr>
          <p:nvPr>
            <p:ph type="title"/>
          </p:nvPr>
        </p:nvSpPr>
        <p:spPr>
          <a:xfrm>
            <a:off x="836614" y="785190"/>
            <a:ext cx="4190859" cy="685801"/>
          </a:xfrm>
        </p:spPr>
        <p:txBody>
          <a:bodyPr anchor="b">
            <a:normAutofit/>
          </a:bodyPr>
          <a:lstStyle>
            <a:lvl1pPr>
              <a:defRPr sz="2000" b="1">
                <a:solidFill>
                  <a:srgbClr val="40403D"/>
                </a:solidFill>
              </a:defRPr>
            </a:lvl1pPr>
          </a:lstStyle>
          <a:p>
            <a:r>
              <a:rPr lang="en-US"/>
              <a:t>Click to edit Master title style</a:t>
            </a:r>
            <a:endParaRPr lang="en-US" dirty="0"/>
          </a:p>
        </p:txBody>
      </p:sp>
    </p:spTree>
    <p:extLst>
      <p:ext uri="{BB962C8B-B14F-4D97-AF65-F5344CB8AC3E}">
        <p14:creationId xmlns:p14="http://schemas.microsoft.com/office/powerpoint/2010/main" val="4285680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E221A7-3A06-9974-A28B-CAB5FA7864CD}"/>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with a black background&#10;&#10;Description automatically generated">
            <a:extLst>
              <a:ext uri="{FF2B5EF4-FFF2-40B4-BE49-F238E27FC236}">
                <a16:creationId xmlns:a16="http://schemas.microsoft.com/office/drawing/2014/main" id="{F1340ECF-2C74-6305-78C7-FDF05E718FB3}"/>
              </a:ext>
            </a:extLst>
          </p:cNvPr>
          <p:cNvPicPr>
            <a:picLocks noChangeAspect="1"/>
          </p:cNvPicPr>
          <p:nvPr userDrawn="1"/>
        </p:nvPicPr>
        <p:blipFill>
          <a:blip r:embed="rId3"/>
          <a:stretch>
            <a:fillRect/>
          </a:stretch>
        </p:blipFill>
        <p:spPr>
          <a:xfrm>
            <a:off x="485030" y="5820328"/>
            <a:ext cx="2147632" cy="1072044"/>
          </a:xfrm>
          <a:prstGeom prst="rect">
            <a:avLst/>
          </a:prstGeom>
        </p:spPr>
      </p:pic>
      <p:sp>
        <p:nvSpPr>
          <p:cNvPr id="2" name="Title 1">
            <a:extLst>
              <a:ext uri="{FF2B5EF4-FFF2-40B4-BE49-F238E27FC236}">
                <a16:creationId xmlns:a16="http://schemas.microsoft.com/office/drawing/2014/main" id="{B7B79831-98A0-CDE0-AAA0-3F99EC0F4C0F}"/>
              </a:ext>
            </a:extLst>
          </p:cNvPr>
          <p:cNvSpPr>
            <a:spLocks noGrp="1"/>
          </p:cNvSpPr>
          <p:nvPr>
            <p:ph type="title"/>
          </p:nvPr>
        </p:nvSpPr>
        <p:spPr>
          <a:xfrm>
            <a:off x="836614" y="785190"/>
            <a:ext cx="4190859" cy="685801"/>
          </a:xfrm>
        </p:spPr>
        <p:txBody>
          <a:bodyPr anchor="b">
            <a:normAutofit/>
          </a:bodyPr>
          <a:lstStyle>
            <a:lvl1pPr>
              <a:defRPr sz="2000" b="1">
                <a:solidFill>
                  <a:srgbClr val="40403D"/>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619D3AD-B85C-ED8C-448A-F9B91F164B77}"/>
              </a:ext>
            </a:extLst>
          </p:cNvPr>
          <p:cNvSpPr>
            <a:spLocks noGrp="1"/>
          </p:cNvSpPr>
          <p:nvPr>
            <p:ph type="pic" idx="1"/>
          </p:nvPr>
        </p:nvSpPr>
        <p:spPr>
          <a:xfrm>
            <a:off x="5864086" y="1"/>
            <a:ext cx="5491301"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E1F68E-DCB5-4620-323F-EAB0C943A6DF}"/>
              </a:ext>
            </a:extLst>
          </p:cNvPr>
          <p:cNvSpPr>
            <a:spLocks noGrp="1"/>
          </p:cNvSpPr>
          <p:nvPr>
            <p:ph type="body" sz="half" idx="2"/>
          </p:nvPr>
        </p:nvSpPr>
        <p:spPr>
          <a:xfrm>
            <a:off x="1689393" y="2057400"/>
            <a:ext cx="3932237" cy="3811588"/>
          </a:xfrm>
        </p:spPr>
        <p:txBody>
          <a:bodyPr/>
          <a:lstStyle>
            <a:lvl1pPr marL="0" indent="0">
              <a:buNone/>
              <a:defRPr sz="1600">
                <a:solidFill>
                  <a:srgbClr val="40403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7EE3BC8-28F4-3542-DD87-2BD9B9CBF4A3}"/>
              </a:ext>
            </a:extLst>
          </p:cNvPr>
          <p:cNvSpPr>
            <a:spLocks noGrp="1"/>
          </p:cNvSpPr>
          <p:nvPr>
            <p:ph type="ftr" sz="quarter" idx="11"/>
          </p:nvPr>
        </p:nvSpPr>
        <p:spPr/>
        <p:txBody>
          <a:bodyPr/>
          <a:lstStyle/>
          <a:p>
            <a:r>
              <a:rPr lang="en-US"/>
              <a:t>ohi.org</a:t>
            </a:r>
          </a:p>
        </p:txBody>
      </p:sp>
      <p:sp>
        <p:nvSpPr>
          <p:cNvPr id="7" name="Slide Number Placeholder 6">
            <a:extLst>
              <a:ext uri="{FF2B5EF4-FFF2-40B4-BE49-F238E27FC236}">
                <a16:creationId xmlns:a16="http://schemas.microsoft.com/office/drawing/2014/main" id="{50D98DD7-BBE6-7CB6-98ED-D0D36C5178F9}"/>
              </a:ext>
            </a:extLst>
          </p:cNvPr>
          <p:cNvSpPr>
            <a:spLocks noGrp="1"/>
          </p:cNvSpPr>
          <p:nvPr>
            <p:ph type="sldNum" sz="quarter" idx="12"/>
          </p:nvPr>
        </p:nvSpPr>
        <p:spPr/>
        <p:txBody>
          <a:bodyPr/>
          <a:lstStyle/>
          <a:p>
            <a:fld id="{ED64A674-7BE1-9A4F-BF92-2767E2C8D523}" type="slidenum">
              <a:rPr lang="en-US" smtClean="0"/>
              <a:t>‹#›</a:t>
            </a:fld>
            <a:endParaRPr lang="en-US"/>
          </a:p>
        </p:txBody>
      </p:sp>
    </p:spTree>
    <p:extLst>
      <p:ext uri="{BB962C8B-B14F-4D97-AF65-F5344CB8AC3E}">
        <p14:creationId xmlns:p14="http://schemas.microsoft.com/office/powerpoint/2010/main" val="1115297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142BB-5300-60D6-3BE1-BCD2AA2AD9A3}"/>
              </a:ext>
            </a:extLst>
          </p:cNvPr>
          <p:cNvSpPr>
            <a:spLocks noGrp="1"/>
          </p:cNvSpPr>
          <p:nvPr>
            <p:ph type="title"/>
          </p:nvPr>
        </p:nvSpPr>
        <p:spPr/>
        <p:txBody>
          <a:bodyPr/>
          <a:lstStyle>
            <a:lvl1pPr>
              <a:defRPr>
                <a:solidFill>
                  <a:srgbClr val="40403D"/>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3D1C36F-DB81-EA20-2782-D0E0E76E3E27}"/>
              </a:ext>
            </a:extLst>
          </p:cNvPr>
          <p:cNvSpPr>
            <a:spLocks noGrp="1"/>
          </p:cNvSpPr>
          <p:nvPr>
            <p:ph type="ftr" sz="quarter" idx="11"/>
          </p:nvPr>
        </p:nvSpPr>
        <p:spPr/>
        <p:txBody>
          <a:bodyPr/>
          <a:lstStyle/>
          <a:p>
            <a:r>
              <a:rPr lang="en-US"/>
              <a:t>ohi.org</a:t>
            </a:r>
          </a:p>
        </p:txBody>
      </p:sp>
      <p:sp>
        <p:nvSpPr>
          <p:cNvPr id="5" name="Slide Number Placeholder 4">
            <a:extLst>
              <a:ext uri="{FF2B5EF4-FFF2-40B4-BE49-F238E27FC236}">
                <a16:creationId xmlns:a16="http://schemas.microsoft.com/office/drawing/2014/main" id="{B981A770-63C7-47E2-B35C-9BDB3C85D793}"/>
              </a:ext>
            </a:extLst>
          </p:cNvPr>
          <p:cNvSpPr>
            <a:spLocks noGrp="1"/>
          </p:cNvSpPr>
          <p:nvPr>
            <p:ph type="sldNum" sz="quarter" idx="12"/>
          </p:nvPr>
        </p:nvSpPr>
        <p:spPr/>
        <p:txBody>
          <a:bodyPr/>
          <a:lstStyle/>
          <a:p>
            <a:fld id="{ED64A674-7BE1-9A4F-BF92-2767E2C8D523}" type="slidenum">
              <a:rPr lang="en-US" smtClean="0"/>
              <a:t>‹#›</a:t>
            </a:fld>
            <a:endParaRPr lang="en-US"/>
          </a:p>
        </p:txBody>
      </p:sp>
    </p:spTree>
    <p:extLst>
      <p:ext uri="{BB962C8B-B14F-4D97-AF65-F5344CB8AC3E}">
        <p14:creationId xmlns:p14="http://schemas.microsoft.com/office/powerpoint/2010/main" val="2671043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9B984E-E677-8C60-B62B-96B3A9E560E4}"/>
              </a:ext>
            </a:extLst>
          </p:cNvPr>
          <p:cNvSpPr>
            <a:spLocks noGrp="1"/>
          </p:cNvSpPr>
          <p:nvPr>
            <p:ph type="ftr" sz="quarter" idx="11"/>
          </p:nvPr>
        </p:nvSpPr>
        <p:spPr/>
        <p:txBody>
          <a:bodyPr/>
          <a:lstStyle/>
          <a:p>
            <a:r>
              <a:rPr lang="en-US"/>
              <a:t>ohi.org</a:t>
            </a:r>
          </a:p>
        </p:txBody>
      </p:sp>
      <p:sp>
        <p:nvSpPr>
          <p:cNvPr id="4" name="Slide Number Placeholder 3">
            <a:extLst>
              <a:ext uri="{FF2B5EF4-FFF2-40B4-BE49-F238E27FC236}">
                <a16:creationId xmlns:a16="http://schemas.microsoft.com/office/drawing/2014/main" id="{37B9429E-39FC-9EFB-CB00-0BBCB69C410A}"/>
              </a:ext>
            </a:extLst>
          </p:cNvPr>
          <p:cNvSpPr>
            <a:spLocks noGrp="1"/>
          </p:cNvSpPr>
          <p:nvPr>
            <p:ph type="sldNum" sz="quarter" idx="12"/>
          </p:nvPr>
        </p:nvSpPr>
        <p:spPr/>
        <p:txBody>
          <a:bodyPr/>
          <a:lstStyle/>
          <a:p>
            <a:fld id="{ED64A674-7BE1-9A4F-BF92-2767E2C8D523}" type="slidenum">
              <a:rPr lang="en-US" smtClean="0"/>
              <a:t>‹#›</a:t>
            </a:fld>
            <a:endParaRPr lang="en-US"/>
          </a:p>
        </p:txBody>
      </p:sp>
    </p:spTree>
    <p:extLst>
      <p:ext uri="{BB962C8B-B14F-4D97-AF65-F5344CB8AC3E}">
        <p14:creationId xmlns:p14="http://schemas.microsoft.com/office/powerpoint/2010/main" val="1779439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37B71A-7B19-9C3C-19AF-17F27F47FA18}"/>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CCF6F5-D710-7373-ECB2-B7948B0F51BD}"/>
              </a:ext>
            </a:extLst>
          </p:cNvPr>
          <p:cNvSpPr>
            <a:spLocks noGrp="1"/>
          </p:cNvSpPr>
          <p:nvPr>
            <p:ph type="title"/>
          </p:nvPr>
        </p:nvSpPr>
        <p:spPr>
          <a:xfrm>
            <a:off x="838200" y="852143"/>
            <a:ext cx="7315200" cy="1325563"/>
          </a:xfrm>
        </p:spPr>
        <p:txBody>
          <a:bodyPr>
            <a:normAutofit/>
          </a:bodyPr>
          <a:lstStyle>
            <a:lvl1pPr>
              <a:defRPr sz="3600">
                <a:solidFill>
                  <a:srgbClr val="949C6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94B245-95C7-1D27-ED24-5C506C72D56A}"/>
              </a:ext>
            </a:extLst>
          </p:cNvPr>
          <p:cNvSpPr>
            <a:spLocks noGrp="1"/>
          </p:cNvSpPr>
          <p:nvPr>
            <p:ph idx="1"/>
          </p:nvPr>
        </p:nvSpPr>
        <p:spPr>
          <a:xfrm>
            <a:off x="5834270" y="2743200"/>
            <a:ext cx="5519530" cy="3433762"/>
          </a:xfrm>
        </p:spPr>
        <p:txBody>
          <a:bodyPr>
            <a:normAutofit/>
          </a:bodyPr>
          <a:lstStyle>
            <a:lvl1pPr>
              <a:defRPr sz="1800">
                <a:solidFill>
                  <a:srgbClr val="40403D"/>
                </a:solidFill>
              </a:defRPr>
            </a:lvl1pPr>
            <a:lvl2pPr>
              <a:defRPr sz="1800">
                <a:solidFill>
                  <a:srgbClr val="40403D"/>
                </a:solidFill>
              </a:defRPr>
            </a:lvl2pPr>
            <a:lvl3pPr>
              <a:defRPr sz="1800">
                <a:solidFill>
                  <a:srgbClr val="40403D"/>
                </a:solidFill>
              </a:defRPr>
            </a:lvl3pPr>
            <a:lvl4pPr>
              <a:defRPr sz="1800">
                <a:solidFill>
                  <a:srgbClr val="40403D"/>
                </a:solidFill>
              </a:defRPr>
            </a:lvl4pPr>
            <a:lvl5pPr>
              <a:defRPr sz="1800">
                <a:solidFill>
                  <a:srgbClr val="40403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31972EB-E278-BE83-3DCA-AFDB33EA53D9}"/>
              </a:ext>
            </a:extLst>
          </p:cNvPr>
          <p:cNvSpPr>
            <a:spLocks noGrp="1"/>
          </p:cNvSpPr>
          <p:nvPr>
            <p:ph type="ftr" sz="quarter" idx="11"/>
          </p:nvPr>
        </p:nvSpPr>
        <p:spPr/>
        <p:txBody>
          <a:bodyPr/>
          <a:lstStyle/>
          <a:p>
            <a:r>
              <a:rPr lang="en-US"/>
              <a:t>ohi.org</a:t>
            </a:r>
          </a:p>
        </p:txBody>
      </p:sp>
      <p:sp>
        <p:nvSpPr>
          <p:cNvPr id="6" name="Slide Number Placeholder 5">
            <a:extLst>
              <a:ext uri="{FF2B5EF4-FFF2-40B4-BE49-F238E27FC236}">
                <a16:creationId xmlns:a16="http://schemas.microsoft.com/office/drawing/2014/main" id="{FBA14DE4-F5BF-AFAC-6A57-D2A42F85C5CD}"/>
              </a:ext>
            </a:extLst>
          </p:cNvPr>
          <p:cNvSpPr>
            <a:spLocks noGrp="1"/>
          </p:cNvSpPr>
          <p:nvPr>
            <p:ph type="sldNum" sz="quarter" idx="12"/>
          </p:nvPr>
        </p:nvSpPr>
        <p:spPr/>
        <p:txBody>
          <a:bodyPr/>
          <a:lstStyle/>
          <a:p>
            <a:fld id="{ED64A674-7BE1-9A4F-BF92-2767E2C8D523}" type="slidenum">
              <a:rPr lang="en-US" smtClean="0"/>
              <a:t>‹#›</a:t>
            </a:fld>
            <a:endParaRPr lang="en-US"/>
          </a:p>
        </p:txBody>
      </p:sp>
      <p:pic>
        <p:nvPicPr>
          <p:cNvPr id="9" name="Picture 8" descr="A logo with a black background&#10;&#10;Description automatically generated">
            <a:extLst>
              <a:ext uri="{FF2B5EF4-FFF2-40B4-BE49-F238E27FC236}">
                <a16:creationId xmlns:a16="http://schemas.microsoft.com/office/drawing/2014/main" id="{F68AB11A-D1F7-D4C8-61F1-EBDDB04664DA}"/>
              </a:ext>
            </a:extLst>
          </p:cNvPr>
          <p:cNvPicPr>
            <a:picLocks noChangeAspect="1"/>
          </p:cNvPicPr>
          <p:nvPr userDrawn="1"/>
        </p:nvPicPr>
        <p:blipFill>
          <a:blip r:embed="rId3"/>
          <a:stretch>
            <a:fillRect/>
          </a:stretch>
        </p:blipFill>
        <p:spPr>
          <a:xfrm>
            <a:off x="485030" y="5820328"/>
            <a:ext cx="2147632" cy="1072044"/>
          </a:xfrm>
          <a:prstGeom prst="rect">
            <a:avLst/>
          </a:prstGeom>
        </p:spPr>
      </p:pic>
    </p:spTree>
    <p:extLst>
      <p:ext uri="{BB962C8B-B14F-4D97-AF65-F5344CB8AC3E}">
        <p14:creationId xmlns:p14="http://schemas.microsoft.com/office/powerpoint/2010/main" val="183769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3A1DF9-62FE-3F68-528A-C86B1C488B0A}"/>
              </a:ext>
            </a:extLst>
          </p:cNvPr>
          <p:cNvSpPr/>
          <p:nvPr userDrawn="1"/>
        </p:nvSpPr>
        <p:spPr>
          <a:xfrm>
            <a:off x="0" y="0"/>
            <a:ext cx="12192000" cy="68580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FF5669-259D-513B-70F7-87592EABA9D8}"/>
              </a:ext>
            </a:extLst>
          </p:cNvPr>
          <p:cNvSpPr>
            <a:spLocks noGrp="1"/>
          </p:cNvSpPr>
          <p:nvPr>
            <p:ph type="title"/>
          </p:nvPr>
        </p:nvSpPr>
        <p:spPr>
          <a:xfrm>
            <a:off x="831850" y="1662113"/>
            <a:ext cx="7778750" cy="2852737"/>
          </a:xfrm>
        </p:spPr>
        <p:txBody>
          <a:bodyPr anchor="b"/>
          <a:lstStyle>
            <a:lvl1pPr>
              <a:defRPr sz="6000">
                <a:solidFill>
                  <a:srgbClr val="FEFBE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7CE59A8-C15F-1C7A-BA1B-B238A9C4862D}"/>
              </a:ext>
            </a:extLst>
          </p:cNvPr>
          <p:cNvSpPr>
            <a:spLocks noGrp="1"/>
          </p:cNvSpPr>
          <p:nvPr>
            <p:ph type="ftr" sz="quarter" idx="11"/>
          </p:nvPr>
        </p:nvSpPr>
        <p:spPr/>
        <p:txBody>
          <a:bodyPr/>
          <a:lstStyle/>
          <a:p>
            <a:r>
              <a:rPr lang="en-US"/>
              <a:t>ohi.org</a:t>
            </a:r>
          </a:p>
        </p:txBody>
      </p:sp>
      <p:sp>
        <p:nvSpPr>
          <p:cNvPr id="6" name="Slide Number Placeholder 5">
            <a:extLst>
              <a:ext uri="{FF2B5EF4-FFF2-40B4-BE49-F238E27FC236}">
                <a16:creationId xmlns:a16="http://schemas.microsoft.com/office/drawing/2014/main" id="{F3BAA9CA-62C9-E685-2262-311929944D0F}"/>
              </a:ext>
            </a:extLst>
          </p:cNvPr>
          <p:cNvSpPr>
            <a:spLocks noGrp="1"/>
          </p:cNvSpPr>
          <p:nvPr>
            <p:ph type="sldNum" sz="quarter" idx="12"/>
          </p:nvPr>
        </p:nvSpPr>
        <p:spPr/>
        <p:txBody>
          <a:bodyPr/>
          <a:lstStyle/>
          <a:p>
            <a:fld id="{ED64A674-7BE1-9A4F-BF92-2767E2C8D523}" type="slidenum">
              <a:rPr lang="en-US" smtClean="0"/>
              <a:t>‹#›</a:t>
            </a:fld>
            <a:endParaRPr lang="en-US"/>
          </a:p>
        </p:txBody>
      </p:sp>
      <p:pic>
        <p:nvPicPr>
          <p:cNvPr id="9" name="Picture 8" descr="A logo with a black background&#10;&#10;Description automatically generated">
            <a:extLst>
              <a:ext uri="{FF2B5EF4-FFF2-40B4-BE49-F238E27FC236}">
                <a16:creationId xmlns:a16="http://schemas.microsoft.com/office/drawing/2014/main" id="{B1B5343F-D0F1-2A43-2447-B803919191A0}"/>
              </a:ext>
            </a:extLst>
          </p:cNvPr>
          <p:cNvPicPr>
            <a:picLocks noChangeAspect="1"/>
          </p:cNvPicPr>
          <p:nvPr userDrawn="1"/>
        </p:nvPicPr>
        <p:blipFill>
          <a:blip r:embed="rId4"/>
          <a:stretch>
            <a:fillRect/>
          </a:stretch>
        </p:blipFill>
        <p:spPr>
          <a:xfrm>
            <a:off x="485030" y="5820328"/>
            <a:ext cx="2147632" cy="1072044"/>
          </a:xfrm>
          <a:prstGeom prst="rect">
            <a:avLst/>
          </a:prstGeom>
        </p:spPr>
      </p:pic>
    </p:spTree>
    <p:extLst>
      <p:ext uri="{BB962C8B-B14F-4D97-AF65-F5344CB8AC3E}">
        <p14:creationId xmlns:p14="http://schemas.microsoft.com/office/powerpoint/2010/main" val="991631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3A1DF9-62FE-3F68-528A-C86B1C488B0A}"/>
              </a:ext>
            </a:extLst>
          </p:cNvPr>
          <p:cNvSpPr/>
          <p:nvPr userDrawn="1"/>
        </p:nvSpPr>
        <p:spPr>
          <a:xfrm>
            <a:off x="0" y="0"/>
            <a:ext cx="12192000" cy="68580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FF5669-259D-513B-70F7-87592EABA9D8}"/>
              </a:ext>
            </a:extLst>
          </p:cNvPr>
          <p:cNvSpPr>
            <a:spLocks noGrp="1"/>
          </p:cNvSpPr>
          <p:nvPr>
            <p:ph type="title"/>
          </p:nvPr>
        </p:nvSpPr>
        <p:spPr>
          <a:xfrm>
            <a:off x="831850" y="1662113"/>
            <a:ext cx="7778750" cy="2852737"/>
          </a:xfrm>
        </p:spPr>
        <p:txBody>
          <a:bodyPr anchor="b"/>
          <a:lstStyle>
            <a:lvl1pPr>
              <a:defRPr sz="6000">
                <a:solidFill>
                  <a:srgbClr val="FEFBE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7CE59A8-C15F-1C7A-BA1B-B238A9C4862D}"/>
              </a:ext>
            </a:extLst>
          </p:cNvPr>
          <p:cNvSpPr>
            <a:spLocks noGrp="1"/>
          </p:cNvSpPr>
          <p:nvPr>
            <p:ph type="ftr" sz="quarter" idx="11"/>
          </p:nvPr>
        </p:nvSpPr>
        <p:spPr/>
        <p:txBody>
          <a:bodyPr/>
          <a:lstStyle/>
          <a:p>
            <a:r>
              <a:rPr lang="en-US"/>
              <a:t>ohi.org</a:t>
            </a:r>
          </a:p>
        </p:txBody>
      </p:sp>
      <p:sp>
        <p:nvSpPr>
          <p:cNvPr id="6" name="Slide Number Placeholder 5">
            <a:extLst>
              <a:ext uri="{FF2B5EF4-FFF2-40B4-BE49-F238E27FC236}">
                <a16:creationId xmlns:a16="http://schemas.microsoft.com/office/drawing/2014/main" id="{F3BAA9CA-62C9-E685-2262-311929944D0F}"/>
              </a:ext>
            </a:extLst>
          </p:cNvPr>
          <p:cNvSpPr>
            <a:spLocks noGrp="1"/>
          </p:cNvSpPr>
          <p:nvPr>
            <p:ph type="sldNum" sz="quarter" idx="12"/>
          </p:nvPr>
        </p:nvSpPr>
        <p:spPr/>
        <p:txBody>
          <a:bodyPr/>
          <a:lstStyle/>
          <a:p>
            <a:fld id="{ED64A674-7BE1-9A4F-BF92-2767E2C8D523}" type="slidenum">
              <a:rPr lang="en-US" smtClean="0"/>
              <a:t>‹#›</a:t>
            </a:fld>
            <a:endParaRPr lang="en-US"/>
          </a:p>
        </p:txBody>
      </p:sp>
      <p:pic>
        <p:nvPicPr>
          <p:cNvPr id="9" name="Picture 8" descr="A logo with a black background&#10;&#10;Description automatically generated">
            <a:extLst>
              <a:ext uri="{FF2B5EF4-FFF2-40B4-BE49-F238E27FC236}">
                <a16:creationId xmlns:a16="http://schemas.microsoft.com/office/drawing/2014/main" id="{B1B5343F-D0F1-2A43-2447-B803919191A0}"/>
              </a:ext>
            </a:extLst>
          </p:cNvPr>
          <p:cNvPicPr>
            <a:picLocks noChangeAspect="1"/>
          </p:cNvPicPr>
          <p:nvPr userDrawn="1"/>
        </p:nvPicPr>
        <p:blipFill>
          <a:blip r:embed="rId4"/>
          <a:stretch>
            <a:fillRect/>
          </a:stretch>
        </p:blipFill>
        <p:spPr>
          <a:xfrm>
            <a:off x="485030" y="5820328"/>
            <a:ext cx="2147632" cy="1072044"/>
          </a:xfrm>
          <a:prstGeom prst="rect">
            <a:avLst/>
          </a:prstGeom>
        </p:spPr>
      </p:pic>
    </p:spTree>
    <p:extLst>
      <p:ext uri="{BB962C8B-B14F-4D97-AF65-F5344CB8AC3E}">
        <p14:creationId xmlns:p14="http://schemas.microsoft.com/office/powerpoint/2010/main" val="21197486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3A1DF9-62FE-3F68-528A-C86B1C488B0A}"/>
              </a:ext>
            </a:extLst>
          </p:cNvPr>
          <p:cNvSpPr/>
          <p:nvPr userDrawn="1"/>
        </p:nvSpPr>
        <p:spPr>
          <a:xfrm>
            <a:off x="0" y="0"/>
            <a:ext cx="12192000" cy="68580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FF5669-259D-513B-70F7-87592EABA9D8}"/>
              </a:ext>
            </a:extLst>
          </p:cNvPr>
          <p:cNvSpPr>
            <a:spLocks noGrp="1"/>
          </p:cNvSpPr>
          <p:nvPr>
            <p:ph type="title"/>
          </p:nvPr>
        </p:nvSpPr>
        <p:spPr>
          <a:xfrm>
            <a:off x="831850" y="1662113"/>
            <a:ext cx="7778750" cy="2852737"/>
          </a:xfrm>
        </p:spPr>
        <p:txBody>
          <a:bodyPr anchor="b"/>
          <a:lstStyle>
            <a:lvl1pPr>
              <a:defRPr sz="6000">
                <a:solidFill>
                  <a:srgbClr val="40403D"/>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7CE59A8-C15F-1C7A-BA1B-B238A9C4862D}"/>
              </a:ext>
            </a:extLst>
          </p:cNvPr>
          <p:cNvSpPr>
            <a:spLocks noGrp="1"/>
          </p:cNvSpPr>
          <p:nvPr>
            <p:ph type="ftr" sz="quarter" idx="11"/>
          </p:nvPr>
        </p:nvSpPr>
        <p:spPr/>
        <p:txBody>
          <a:bodyPr/>
          <a:lstStyle/>
          <a:p>
            <a:r>
              <a:rPr lang="en-US"/>
              <a:t>ohi.org</a:t>
            </a:r>
          </a:p>
        </p:txBody>
      </p:sp>
      <p:sp>
        <p:nvSpPr>
          <p:cNvPr id="6" name="Slide Number Placeholder 5">
            <a:extLst>
              <a:ext uri="{FF2B5EF4-FFF2-40B4-BE49-F238E27FC236}">
                <a16:creationId xmlns:a16="http://schemas.microsoft.com/office/drawing/2014/main" id="{F3BAA9CA-62C9-E685-2262-311929944D0F}"/>
              </a:ext>
            </a:extLst>
          </p:cNvPr>
          <p:cNvSpPr>
            <a:spLocks noGrp="1"/>
          </p:cNvSpPr>
          <p:nvPr>
            <p:ph type="sldNum" sz="quarter" idx="12"/>
          </p:nvPr>
        </p:nvSpPr>
        <p:spPr/>
        <p:txBody>
          <a:bodyPr/>
          <a:lstStyle/>
          <a:p>
            <a:fld id="{ED64A674-7BE1-9A4F-BF92-2767E2C8D523}" type="slidenum">
              <a:rPr lang="en-US" smtClean="0"/>
              <a:t>‹#›</a:t>
            </a:fld>
            <a:endParaRPr lang="en-US"/>
          </a:p>
        </p:txBody>
      </p:sp>
      <p:pic>
        <p:nvPicPr>
          <p:cNvPr id="9" name="Picture 8" descr="A logo with a black background&#10;&#10;Description automatically generated">
            <a:extLst>
              <a:ext uri="{FF2B5EF4-FFF2-40B4-BE49-F238E27FC236}">
                <a16:creationId xmlns:a16="http://schemas.microsoft.com/office/drawing/2014/main" id="{B1B5343F-D0F1-2A43-2447-B803919191A0}"/>
              </a:ext>
            </a:extLst>
          </p:cNvPr>
          <p:cNvPicPr>
            <a:picLocks noChangeAspect="1"/>
          </p:cNvPicPr>
          <p:nvPr userDrawn="1"/>
        </p:nvPicPr>
        <p:blipFill>
          <a:blip r:embed="rId4"/>
          <a:stretch>
            <a:fillRect/>
          </a:stretch>
        </p:blipFill>
        <p:spPr>
          <a:xfrm>
            <a:off x="485030" y="5820328"/>
            <a:ext cx="2147632" cy="1072044"/>
          </a:xfrm>
          <a:prstGeom prst="rect">
            <a:avLst/>
          </a:prstGeom>
        </p:spPr>
      </p:pic>
    </p:spTree>
    <p:extLst>
      <p:ext uri="{BB962C8B-B14F-4D97-AF65-F5344CB8AC3E}">
        <p14:creationId xmlns:p14="http://schemas.microsoft.com/office/powerpoint/2010/main" val="2183885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3A1DF9-62FE-3F68-528A-C86B1C488B0A}"/>
              </a:ext>
            </a:extLst>
          </p:cNvPr>
          <p:cNvSpPr/>
          <p:nvPr userDrawn="1"/>
        </p:nvSpPr>
        <p:spPr>
          <a:xfrm>
            <a:off x="0" y="0"/>
            <a:ext cx="12192000" cy="68580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FF5669-259D-513B-70F7-87592EABA9D8}"/>
              </a:ext>
            </a:extLst>
          </p:cNvPr>
          <p:cNvSpPr>
            <a:spLocks noGrp="1"/>
          </p:cNvSpPr>
          <p:nvPr>
            <p:ph type="title"/>
          </p:nvPr>
        </p:nvSpPr>
        <p:spPr>
          <a:xfrm>
            <a:off x="831850" y="1662113"/>
            <a:ext cx="7778750" cy="2852737"/>
          </a:xfrm>
        </p:spPr>
        <p:txBody>
          <a:bodyPr anchor="b"/>
          <a:lstStyle>
            <a:lvl1pPr>
              <a:defRPr sz="6000">
                <a:solidFill>
                  <a:srgbClr val="40403D"/>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7CE59A8-C15F-1C7A-BA1B-B238A9C4862D}"/>
              </a:ext>
            </a:extLst>
          </p:cNvPr>
          <p:cNvSpPr>
            <a:spLocks noGrp="1"/>
          </p:cNvSpPr>
          <p:nvPr>
            <p:ph type="ftr" sz="quarter" idx="11"/>
          </p:nvPr>
        </p:nvSpPr>
        <p:spPr/>
        <p:txBody>
          <a:bodyPr/>
          <a:lstStyle/>
          <a:p>
            <a:r>
              <a:rPr lang="en-US"/>
              <a:t>ohi.org</a:t>
            </a:r>
          </a:p>
        </p:txBody>
      </p:sp>
      <p:sp>
        <p:nvSpPr>
          <p:cNvPr id="6" name="Slide Number Placeholder 5">
            <a:extLst>
              <a:ext uri="{FF2B5EF4-FFF2-40B4-BE49-F238E27FC236}">
                <a16:creationId xmlns:a16="http://schemas.microsoft.com/office/drawing/2014/main" id="{F3BAA9CA-62C9-E685-2262-311929944D0F}"/>
              </a:ext>
            </a:extLst>
          </p:cNvPr>
          <p:cNvSpPr>
            <a:spLocks noGrp="1"/>
          </p:cNvSpPr>
          <p:nvPr>
            <p:ph type="sldNum" sz="quarter" idx="12"/>
          </p:nvPr>
        </p:nvSpPr>
        <p:spPr/>
        <p:txBody>
          <a:bodyPr/>
          <a:lstStyle/>
          <a:p>
            <a:fld id="{ED64A674-7BE1-9A4F-BF92-2767E2C8D523}" type="slidenum">
              <a:rPr lang="en-US" smtClean="0"/>
              <a:t>‹#›</a:t>
            </a:fld>
            <a:endParaRPr lang="en-US"/>
          </a:p>
        </p:txBody>
      </p:sp>
      <p:pic>
        <p:nvPicPr>
          <p:cNvPr id="9" name="Picture 8" descr="A logo with a black background&#10;&#10;Description automatically generated">
            <a:extLst>
              <a:ext uri="{FF2B5EF4-FFF2-40B4-BE49-F238E27FC236}">
                <a16:creationId xmlns:a16="http://schemas.microsoft.com/office/drawing/2014/main" id="{B1B5343F-D0F1-2A43-2447-B803919191A0}"/>
              </a:ext>
            </a:extLst>
          </p:cNvPr>
          <p:cNvPicPr>
            <a:picLocks noChangeAspect="1"/>
          </p:cNvPicPr>
          <p:nvPr userDrawn="1"/>
        </p:nvPicPr>
        <p:blipFill>
          <a:blip r:embed="rId4"/>
          <a:stretch>
            <a:fillRect/>
          </a:stretch>
        </p:blipFill>
        <p:spPr>
          <a:xfrm>
            <a:off x="485030" y="5820328"/>
            <a:ext cx="2147632" cy="1072044"/>
          </a:xfrm>
          <a:prstGeom prst="rect">
            <a:avLst/>
          </a:prstGeom>
        </p:spPr>
      </p:pic>
    </p:spTree>
    <p:extLst>
      <p:ext uri="{BB962C8B-B14F-4D97-AF65-F5344CB8AC3E}">
        <p14:creationId xmlns:p14="http://schemas.microsoft.com/office/powerpoint/2010/main" val="1819481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E738F6-CA9E-647F-2802-F83190B1144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with a black background&#10;&#10;Description automatically generated">
            <a:extLst>
              <a:ext uri="{FF2B5EF4-FFF2-40B4-BE49-F238E27FC236}">
                <a16:creationId xmlns:a16="http://schemas.microsoft.com/office/drawing/2014/main" id="{7CF4B2F8-D528-F1A7-BF83-7218A39B5C54}"/>
              </a:ext>
            </a:extLst>
          </p:cNvPr>
          <p:cNvPicPr>
            <a:picLocks noChangeAspect="1"/>
          </p:cNvPicPr>
          <p:nvPr userDrawn="1"/>
        </p:nvPicPr>
        <p:blipFill>
          <a:blip r:embed="rId3"/>
          <a:stretch>
            <a:fillRect/>
          </a:stretch>
        </p:blipFill>
        <p:spPr>
          <a:xfrm>
            <a:off x="485030" y="5820328"/>
            <a:ext cx="2147632" cy="1072044"/>
          </a:xfrm>
          <a:prstGeom prst="rect">
            <a:avLst/>
          </a:prstGeom>
        </p:spPr>
      </p:pic>
      <p:sp>
        <p:nvSpPr>
          <p:cNvPr id="2" name="Title 1">
            <a:extLst>
              <a:ext uri="{FF2B5EF4-FFF2-40B4-BE49-F238E27FC236}">
                <a16:creationId xmlns:a16="http://schemas.microsoft.com/office/drawing/2014/main" id="{070A0418-9EA5-9901-BAF2-9CCC2B1BC219}"/>
              </a:ext>
            </a:extLst>
          </p:cNvPr>
          <p:cNvSpPr>
            <a:spLocks noGrp="1"/>
          </p:cNvSpPr>
          <p:nvPr>
            <p:ph type="title"/>
          </p:nvPr>
        </p:nvSpPr>
        <p:spPr>
          <a:xfrm>
            <a:off x="838200" y="1806299"/>
            <a:ext cx="10515600" cy="907084"/>
          </a:xfrm>
        </p:spPr>
        <p:txBody>
          <a:bodyPr>
            <a:normAutofit/>
          </a:bodyPr>
          <a:lstStyle>
            <a:lvl1pPr>
              <a:defRPr sz="2000" b="1">
                <a:solidFill>
                  <a:srgbClr val="40403D"/>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242AA5-8FA9-6864-6750-A4BD786BC6A9}"/>
              </a:ext>
            </a:extLst>
          </p:cNvPr>
          <p:cNvSpPr>
            <a:spLocks noGrp="1"/>
          </p:cNvSpPr>
          <p:nvPr>
            <p:ph sz="half" idx="1"/>
          </p:nvPr>
        </p:nvSpPr>
        <p:spPr>
          <a:xfrm>
            <a:off x="838200" y="2713383"/>
            <a:ext cx="5181600" cy="3463580"/>
          </a:xfrm>
        </p:spPr>
        <p:txBody>
          <a:bodyPr>
            <a:normAutofit/>
          </a:bodyPr>
          <a:lstStyle>
            <a:lvl1pPr>
              <a:defRPr sz="1600">
                <a:solidFill>
                  <a:srgbClr val="40403D"/>
                </a:solidFill>
              </a:defRPr>
            </a:lvl1pPr>
            <a:lvl2pPr>
              <a:defRPr sz="1600">
                <a:solidFill>
                  <a:srgbClr val="40403D"/>
                </a:solidFill>
              </a:defRPr>
            </a:lvl2pPr>
            <a:lvl3pPr>
              <a:defRPr sz="1600">
                <a:solidFill>
                  <a:srgbClr val="40403D"/>
                </a:solidFill>
              </a:defRPr>
            </a:lvl3pPr>
            <a:lvl4pPr>
              <a:defRPr sz="1600">
                <a:solidFill>
                  <a:srgbClr val="40403D"/>
                </a:solidFill>
              </a:defRPr>
            </a:lvl4pPr>
            <a:lvl5pPr>
              <a:defRPr sz="1600">
                <a:solidFill>
                  <a:srgbClr val="40403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7CEACD2-B749-D613-FDC0-4DF554366D78}"/>
              </a:ext>
            </a:extLst>
          </p:cNvPr>
          <p:cNvSpPr>
            <a:spLocks noGrp="1"/>
          </p:cNvSpPr>
          <p:nvPr>
            <p:ph sz="half" idx="2"/>
          </p:nvPr>
        </p:nvSpPr>
        <p:spPr>
          <a:xfrm>
            <a:off x="6172200" y="2713383"/>
            <a:ext cx="5181600" cy="3463580"/>
          </a:xfrm>
        </p:spPr>
        <p:txBody>
          <a:bodyPr>
            <a:normAutofit/>
          </a:bodyPr>
          <a:lstStyle>
            <a:lvl1pPr>
              <a:defRPr sz="1600">
                <a:solidFill>
                  <a:srgbClr val="40403D"/>
                </a:solidFill>
              </a:defRPr>
            </a:lvl1pPr>
            <a:lvl2pPr>
              <a:defRPr sz="1600">
                <a:solidFill>
                  <a:srgbClr val="40403D"/>
                </a:solidFill>
              </a:defRPr>
            </a:lvl2pPr>
            <a:lvl3pPr>
              <a:defRPr sz="1600">
                <a:solidFill>
                  <a:srgbClr val="40403D"/>
                </a:solidFill>
              </a:defRPr>
            </a:lvl3pPr>
            <a:lvl4pPr>
              <a:defRPr sz="1600">
                <a:solidFill>
                  <a:srgbClr val="40403D"/>
                </a:solidFill>
              </a:defRPr>
            </a:lvl4pPr>
            <a:lvl5pPr>
              <a:defRPr sz="1600">
                <a:solidFill>
                  <a:srgbClr val="40403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C41EF7F-FA21-536D-6F18-5E5FF15455D7}"/>
              </a:ext>
            </a:extLst>
          </p:cNvPr>
          <p:cNvSpPr>
            <a:spLocks noGrp="1"/>
          </p:cNvSpPr>
          <p:nvPr>
            <p:ph type="ftr" sz="quarter" idx="11"/>
          </p:nvPr>
        </p:nvSpPr>
        <p:spPr/>
        <p:txBody>
          <a:bodyPr/>
          <a:lstStyle/>
          <a:p>
            <a:r>
              <a:rPr lang="en-US"/>
              <a:t>ohi.org</a:t>
            </a:r>
          </a:p>
        </p:txBody>
      </p:sp>
      <p:sp>
        <p:nvSpPr>
          <p:cNvPr id="7" name="Slide Number Placeholder 6">
            <a:extLst>
              <a:ext uri="{FF2B5EF4-FFF2-40B4-BE49-F238E27FC236}">
                <a16:creationId xmlns:a16="http://schemas.microsoft.com/office/drawing/2014/main" id="{8B381158-A54C-77CD-AC45-C0F2AD105893}"/>
              </a:ext>
            </a:extLst>
          </p:cNvPr>
          <p:cNvSpPr>
            <a:spLocks noGrp="1"/>
          </p:cNvSpPr>
          <p:nvPr>
            <p:ph type="sldNum" sz="quarter" idx="12"/>
          </p:nvPr>
        </p:nvSpPr>
        <p:spPr/>
        <p:txBody>
          <a:bodyPr/>
          <a:lstStyle/>
          <a:p>
            <a:fld id="{ED64A674-7BE1-9A4F-BF92-2767E2C8D523}" type="slidenum">
              <a:rPr lang="en-US" smtClean="0"/>
              <a:t>‹#›</a:t>
            </a:fld>
            <a:endParaRPr lang="en-US"/>
          </a:p>
        </p:txBody>
      </p:sp>
    </p:spTree>
    <p:extLst>
      <p:ext uri="{BB962C8B-B14F-4D97-AF65-F5344CB8AC3E}">
        <p14:creationId xmlns:p14="http://schemas.microsoft.com/office/powerpoint/2010/main" val="2005710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FDEB94-8015-7727-2807-1945478C8CB4}"/>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logo with a black background&#10;&#10;Description automatically generated">
            <a:extLst>
              <a:ext uri="{FF2B5EF4-FFF2-40B4-BE49-F238E27FC236}">
                <a16:creationId xmlns:a16="http://schemas.microsoft.com/office/drawing/2014/main" id="{4742FB25-EAF1-6DCF-955B-D8762D38A321}"/>
              </a:ext>
            </a:extLst>
          </p:cNvPr>
          <p:cNvPicPr>
            <a:picLocks noChangeAspect="1"/>
          </p:cNvPicPr>
          <p:nvPr userDrawn="1"/>
        </p:nvPicPr>
        <p:blipFill>
          <a:blip r:embed="rId3"/>
          <a:stretch>
            <a:fillRect/>
          </a:stretch>
        </p:blipFill>
        <p:spPr>
          <a:xfrm>
            <a:off x="485030" y="5820328"/>
            <a:ext cx="2147632" cy="1072044"/>
          </a:xfrm>
          <a:prstGeom prst="rect">
            <a:avLst/>
          </a:prstGeom>
        </p:spPr>
      </p:pic>
      <p:sp>
        <p:nvSpPr>
          <p:cNvPr id="2" name="Title 1">
            <a:extLst>
              <a:ext uri="{FF2B5EF4-FFF2-40B4-BE49-F238E27FC236}">
                <a16:creationId xmlns:a16="http://schemas.microsoft.com/office/drawing/2014/main" id="{19C54F66-7AC2-9656-9BD6-304DB55989DF}"/>
              </a:ext>
            </a:extLst>
          </p:cNvPr>
          <p:cNvSpPr>
            <a:spLocks noGrp="1"/>
          </p:cNvSpPr>
          <p:nvPr>
            <p:ph type="title"/>
          </p:nvPr>
        </p:nvSpPr>
        <p:spPr>
          <a:xfrm>
            <a:off x="839788" y="1013791"/>
            <a:ext cx="10515600" cy="676897"/>
          </a:xfrm>
        </p:spPr>
        <p:txBody>
          <a:bodyPr>
            <a:normAutofit/>
          </a:bodyPr>
          <a:lstStyle>
            <a:lvl1pPr>
              <a:defRPr sz="2000" b="1">
                <a:solidFill>
                  <a:srgbClr val="40403D"/>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22DEE1E-B839-BFB5-2D4E-164897BC41EE}"/>
              </a:ext>
            </a:extLst>
          </p:cNvPr>
          <p:cNvSpPr>
            <a:spLocks noGrp="1"/>
          </p:cNvSpPr>
          <p:nvPr>
            <p:ph type="body" idx="1"/>
          </p:nvPr>
        </p:nvSpPr>
        <p:spPr>
          <a:xfrm>
            <a:off x="839788" y="1681163"/>
            <a:ext cx="5157787" cy="823912"/>
          </a:xfrm>
        </p:spPr>
        <p:txBody>
          <a:bodyPr anchor="b">
            <a:normAutofit/>
          </a:bodyPr>
          <a:lstStyle>
            <a:lvl1pPr marL="0" indent="0">
              <a:buNone/>
              <a:defRPr sz="1800" b="1">
                <a:solidFill>
                  <a:srgbClr val="4040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51AAFE-A3CA-AC79-99F2-AB024FBFBA33}"/>
              </a:ext>
            </a:extLst>
          </p:cNvPr>
          <p:cNvSpPr>
            <a:spLocks noGrp="1"/>
          </p:cNvSpPr>
          <p:nvPr>
            <p:ph sz="half" idx="2"/>
          </p:nvPr>
        </p:nvSpPr>
        <p:spPr>
          <a:xfrm>
            <a:off x="839788" y="2505075"/>
            <a:ext cx="5157787" cy="3684588"/>
          </a:xfrm>
        </p:spPr>
        <p:txBody>
          <a:bodyPr>
            <a:normAutofit/>
          </a:bodyPr>
          <a:lstStyle>
            <a:lvl1pPr>
              <a:defRPr sz="1600">
                <a:solidFill>
                  <a:srgbClr val="40403D"/>
                </a:solidFill>
              </a:defRPr>
            </a:lvl1pPr>
            <a:lvl2pPr>
              <a:defRPr sz="1600">
                <a:solidFill>
                  <a:srgbClr val="40403D"/>
                </a:solidFill>
              </a:defRPr>
            </a:lvl2pPr>
            <a:lvl3pPr>
              <a:defRPr sz="1600">
                <a:solidFill>
                  <a:srgbClr val="40403D"/>
                </a:solidFill>
              </a:defRPr>
            </a:lvl3pPr>
            <a:lvl4pPr>
              <a:defRPr sz="1600">
                <a:solidFill>
                  <a:srgbClr val="40403D"/>
                </a:solidFill>
              </a:defRPr>
            </a:lvl4pPr>
            <a:lvl5pPr>
              <a:defRPr sz="1600">
                <a:solidFill>
                  <a:srgbClr val="40403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2249AC1-010B-403A-4645-84D678359423}"/>
              </a:ext>
            </a:extLst>
          </p:cNvPr>
          <p:cNvSpPr>
            <a:spLocks noGrp="1"/>
          </p:cNvSpPr>
          <p:nvPr>
            <p:ph type="body" sz="quarter" idx="3"/>
          </p:nvPr>
        </p:nvSpPr>
        <p:spPr>
          <a:xfrm>
            <a:off x="6172200" y="1681163"/>
            <a:ext cx="5183188" cy="823912"/>
          </a:xfrm>
        </p:spPr>
        <p:txBody>
          <a:bodyPr anchor="b">
            <a:normAutofit/>
          </a:bodyPr>
          <a:lstStyle>
            <a:lvl1pPr marL="0" indent="0">
              <a:buNone/>
              <a:defRPr sz="1800" b="1">
                <a:solidFill>
                  <a:srgbClr val="4040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A57AC7-2A44-1C5F-21A7-72DEC29F44ED}"/>
              </a:ext>
            </a:extLst>
          </p:cNvPr>
          <p:cNvSpPr>
            <a:spLocks noGrp="1"/>
          </p:cNvSpPr>
          <p:nvPr>
            <p:ph sz="quarter" idx="4"/>
          </p:nvPr>
        </p:nvSpPr>
        <p:spPr>
          <a:xfrm>
            <a:off x="6172200" y="2505075"/>
            <a:ext cx="5183188" cy="3684588"/>
          </a:xfrm>
        </p:spPr>
        <p:txBody>
          <a:bodyPr>
            <a:normAutofit/>
          </a:bodyPr>
          <a:lstStyle>
            <a:lvl1pPr>
              <a:defRPr sz="1600">
                <a:solidFill>
                  <a:srgbClr val="40403D"/>
                </a:solidFill>
              </a:defRPr>
            </a:lvl1pPr>
            <a:lvl2pPr>
              <a:defRPr sz="1600">
                <a:solidFill>
                  <a:srgbClr val="40403D"/>
                </a:solidFill>
              </a:defRPr>
            </a:lvl2pPr>
            <a:lvl3pPr>
              <a:defRPr sz="1600">
                <a:solidFill>
                  <a:srgbClr val="40403D"/>
                </a:solidFill>
              </a:defRPr>
            </a:lvl3pPr>
            <a:lvl4pPr>
              <a:defRPr sz="1600">
                <a:solidFill>
                  <a:srgbClr val="40403D"/>
                </a:solidFill>
              </a:defRPr>
            </a:lvl4pPr>
            <a:lvl5pPr>
              <a:defRPr sz="1600">
                <a:solidFill>
                  <a:srgbClr val="40403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599CED1-BAD1-4825-7BAD-70DD606CBA09}"/>
              </a:ext>
            </a:extLst>
          </p:cNvPr>
          <p:cNvSpPr>
            <a:spLocks noGrp="1"/>
          </p:cNvSpPr>
          <p:nvPr>
            <p:ph type="ftr" sz="quarter" idx="11"/>
          </p:nvPr>
        </p:nvSpPr>
        <p:spPr/>
        <p:txBody>
          <a:bodyPr/>
          <a:lstStyle/>
          <a:p>
            <a:r>
              <a:rPr lang="en-US"/>
              <a:t>ohi.org</a:t>
            </a:r>
          </a:p>
        </p:txBody>
      </p:sp>
      <p:sp>
        <p:nvSpPr>
          <p:cNvPr id="9" name="Slide Number Placeholder 8">
            <a:extLst>
              <a:ext uri="{FF2B5EF4-FFF2-40B4-BE49-F238E27FC236}">
                <a16:creationId xmlns:a16="http://schemas.microsoft.com/office/drawing/2014/main" id="{40779B8A-BE54-D663-A60C-122192BCB81A}"/>
              </a:ext>
            </a:extLst>
          </p:cNvPr>
          <p:cNvSpPr>
            <a:spLocks noGrp="1"/>
          </p:cNvSpPr>
          <p:nvPr>
            <p:ph type="sldNum" sz="quarter" idx="12"/>
          </p:nvPr>
        </p:nvSpPr>
        <p:spPr/>
        <p:txBody>
          <a:bodyPr/>
          <a:lstStyle/>
          <a:p>
            <a:fld id="{ED64A674-7BE1-9A4F-BF92-2767E2C8D523}" type="slidenum">
              <a:rPr lang="en-US" smtClean="0"/>
              <a:t>‹#›</a:t>
            </a:fld>
            <a:endParaRPr lang="en-US"/>
          </a:p>
        </p:txBody>
      </p:sp>
    </p:spTree>
    <p:extLst>
      <p:ext uri="{BB962C8B-B14F-4D97-AF65-F5344CB8AC3E}">
        <p14:creationId xmlns:p14="http://schemas.microsoft.com/office/powerpoint/2010/main" val="2819122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CD7E11-8732-83A0-2B02-217DE1CBEB33}"/>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B9B984E-E677-8C60-B62B-96B3A9E560E4}"/>
              </a:ext>
            </a:extLst>
          </p:cNvPr>
          <p:cNvSpPr>
            <a:spLocks noGrp="1"/>
          </p:cNvSpPr>
          <p:nvPr>
            <p:ph type="ftr" sz="quarter" idx="11"/>
          </p:nvPr>
        </p:nvSpPr>
        <p:spPr/>
        <p:txBody>
          <a:bodyPr/>
          <a:lstStyle/>
          <a:p>
            <a:r>
              <a:rPr lang="en-US"/>
              <a:t>ohi.org</a:t>
            </a:r>
          </a:p>
        </p:txBody>
      </p:sp>
      <p:sp>
        <p:nvSpPr>
          <p:cNvPr id="4" name="Slide Number Placeholder 3">
            <a:extLst>
              <a:ext uri="{FF2B5EF4-FFF2-40B4-BE49-F238E27FC236}">
                <a16:creationId xmlns:a16="http://schemas.microsoft.com/office/drawing/2014/main" id="{37B9429E-39FC-9EFB-CB00-0BBCB69C410A}"/>
              </a:ext>
            </a:extLst>
          </p:cNvPr>
          <p:cNvSpPr>
            <a:spLocks noGrp="1"/>
          </p:cNvSpPr>
          <p:nvPr>
            <p:ph type="sldNum" sz="quarter" idx="12"/>
          </p:nvPr>
        </p:nvSpPr>
        <p:spPr/>
        <p:txBody>
          <a:bodyPr/>
          <a:lstStyle/>
          <a:p>
            <a:fld id="{ED64A674-7BE1-9A4F-BF92-2767E2C8D523}" type="slidenum">
              <a:rPr lang="en-US" smtClean="0"/>
              <a:t>‹#›</a:t>
            </a:fld>
            <a:endParaRPr lang="en-US"/>
          </a:p>
        </p:txBody>
      </p:sp>
      <p:pic>
        <p:nvPicPr>
          <p:cNvPr id="6" name="Picture 5" descr="A logo with a black background&#10;&#10;Description automatically generated">
            <a:extLst>
              <a:ext uri="{FF2B5EF4-FFF2-40B4-BE49-F238E27FC236}">
                <a16:creationId xmlns:a16="http://schemas.microsoft.com/office/drawing/2014/main" id="{47127F81-EF90-1BD2-082B-A2978BF201B2}"/>
              </a:ext>
            </a:extLst>
          </p:cNvPr>
          <p:cNvPicPr>
            <a:picLocks noChangeAspect="1"/>
          </p:cNvPicPr>
          <p:nvPr userDrawn="1"/>
        </p:nvPicPr>
        <p:blipFill>
          <a:blip r:embed="rId3"/>
          <a:stretch>
            <a:fillRect/>
          </a:stretch>
        </p:blipFill>
        <p:spPr>
          <a:xfrm>
            <a:off x="485030" y="5820328"/>
            <a:ext cx="2147632" cy="1072044"/>
          </a:xfrm>
          <a:prstGeom prst="rect">
            <a:avLst/>
          </a:prstGeom>
        </p:spPr>
      </p:pic>
    </p:spTree>
    <p:extLst>
      <p:ext uri="{BB962C8B-B14F-4D97-AF65-F5344CB8AC3E}">
        <p14:creationId xmlns:p14="http://schemas.microsoft.com/office/powerpoint/2010/main" val="3757397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9C5CC-BFBC-4604-86D9-94678C8BA4B7}"/>
              </a:ext>
            </a:extLst>
          </p:cNvPr>
          <p:cNvSpPr/>
          <p:nvPr userDrawn="1"/>
        </p:nvSpPr>
        <p:spPr>
          <a:xfrm>
            <a:off x="0" y="0"/>
            <a:ext cx="12192000" cy="6892372"/>
          </a:xfrm>
          <a:prstGeom prst="rect">
            <a:avLst/>
          </a:prstGeom>
          <a:solidFill>
            <a:srgbClr val="FEFB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03835C1-2BBB-2B8A-20A1-D3C410C6AD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A3A4661-50A8-4580-F3E2-D81217FF55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5EF0760-4026-0873-A5A3-A839EE24295C}"/>
              </a:ext>
            </a:extLst>
          </p:cNvPr>
          <p:cNvSpPr>
            <a:spLocks noGrp="1"/>
          </p:cNvSpPr>
          <p:nvPr>
            <p:ph type="ftr" sz="quarter" idx="3"/>
          </p:nvPr>
        </p:nvSpPr>
        <p:spPr>
          <a:xfrm>
            <a:off x="4038600" y="6176963"/>
            <a:ext cx="4114800" cy="365125"/>
          </a:xfrm>
          <a:prstGeom prst="rect">
            <a:avLst/>
          </a:prstGeom>
        </p:spPr>
        <p:txBody>
          <a:bodyPr vert="horz" lIns="91440" tIns="45720" rIns="91440" bIns="45720" rtlCol="0" anchor="ctr"/>
          <a:lstStyle>
            <a:lvl1pPr algn="ctr">
              <a:defRPr sz="1000" b="1" i="0">
                <a:solidFill>
                  <a:srgbClr val="40403D"/>
                </a:solidFill>
                <a:latin typeface="Arial" panose="020B0604020202020204" pitchFamily="34" charset="0"/>
                <a:cs typeface="Arial" panose="020B0604020202020204" pitchFamily="34" charset="0"/>
              </a:defRPr>
            </a:lvl1pPr>
          </a:lstStyle>
          <a:p>
            <a:r>
              <a:rPr lang="en-US" dirty="0" err="1"/>
              <a:t>ohi.org</a:t>
            </a:r>
            <a:endParaRPr lang="en-US" dirty="0"/>
          </a:p>
        </p:txBody>
      </p:sp>
      <p:sp>
        <p:nvSpPr>
          <p:cNvPr id="6" name="Slide Number Placeholder 5">
            <a:extLst>
              <a:ext uri="{FF2B5EF4-FFF2-40B4-BE49-F238E27FC236}">
                <a16:creationId xmlns:a16="http://schemas.microsoft.com/office/drawing/2014/main" id="{89096F10-1181-1513-F50C-1030CA9A5FD7}"/>
              </a:ext>
            </a:extLst>
          </p:cNvPr>
          <p:cNvSpPr>
            <a:spLocks noGrp="1"/>
          </p:cNvSpPr>
          <p:nvPr>
            <p:ph type="sldNum" sz="quarter" idx="4"/>
          </p:nvPr>
        </p:nvSpPr>
        <p:spPr>
          <a:xfrm>
            <a:off x="8610600" y="6176963"/>
            <a:ext cx="2743200" cy="365125"/>
          </a:xfrm>
          <a:prstGeom prst="rect">
            <a:avLst/>
          </a:prstGeom>
        </p:spPr>
        <p:txBody>
          <a:bodyPr vert="horz" lIns="91440" tIns="45720" rIns="91440" bIns="45720" rtlCol="0" anchor="ctr"/>
          <a:lstStyle>
            <a:lvl1pPr algn="r">
              <a:defRPr sz="1000" b="0" i="0">
                <a:solidFill>
                  <a:srgbClr val="40403D"/>
                </a:solidFill>
                <a:latin typeface="Arial" panose="020B0604020202020204" pitchFamily="34" charset="0"/>
                <a:cs typeface="Arial" panose="020B0604020202020204" pitchFamily="34" charset="0"/>
              </a:defRPr>
            </a:lvl1pPr>
          </a:lstStyle>
          <a:p>
            <a:fld id="{ED64A674-7BE1-9A4F-BF92-2767E2C8D523}" type="slidenum">
              <a:rPr lang="en-US" smtClean="0"/>
              <a:pPr/>
              <a:t>‹#›</a:t>
            </a:fld>
            <a:endParaRPr lang="en-US" dirty="0"/>
          </a:p>
        </p:txBody>
      </p:sp>
      <p:pic>
        <p:nvPicPr>
          <p:cNvPr id="8" name="Picture 7" descr="A logo with a black background&#10;&#10;Description automatically generated">
            <a:extLst>
              <a:ext uri="{FF2B5EF4-FFF2-40B4-BE49-F238E27FC236}">
                <a16:creationId xmlns:a16="http://schemas.microsoft.com/office/drawing/2014/main" id="{3601C9F4-8D43-1AEC-352F-9D26598DF38C}"/>
              </a:ext>
            </a:extLst>
          </p:cNvPr>
          <p:cNvPicPr>
            <a:picLocks noChangeAspect="1"/>
          </p:cNvPicPr>
          <p:nvPr userDrawn="1"/>
        </p:nvPicPr>
        <p:blipFill>
          <a:blip r:embed="rId15"/>
          <a:stretch>
            <a:fillRect/>
          </a:stretch>
        </p:blipFill>
        <p:spPr>
          <a:xfrm>
            <a:off x="485030" y="5820328"/>
            <a:ext cx="2147632" cy="1072044"/>
          </a:xfrm>
          <a:prstGeom prst="rect">
            <a:avLst/>
          </a:prstGeom>
        </p:spPr>
      </p:pic>
    </p:spTree>
    <p:extLst>
      <p:ext uri="{BB962C8B-B14F-4D97-AF65-F5344CB8AC3E}">
        <p14:creationId xmlns:p14="http://schemas.microsoft.com/office/powerpoint/2010/main" val="992702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52" r:id="rId7"/>
    <p:sldLayoutId id="2147483653" r:id="rId8"/>
    <p:sldLayoutId id="2147483655" r:id="rId9"/>
    <p:sldLayoutId id="2147483656" r:id="rId10"/>
    <p:sldLayoutId id="2147483657" r:id="rId11"/>
    <p:sldLayoutId id="2147483654" r:id="rId12"/>
    <p:sldLayoutId id="2147483662" r:id="rId13"/>
  </p:sldLayoutIdLst>
  <p:hf hdr="0" dt="0"/>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3.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hyperlink" Target="https://www.statista.com/statistics/1299771/tiktok-global-user-age-distributi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blog.hubspot.com/marketing/how-consumers-learn-about-products?hubs_content=blog.hubspot.com/marketing/state-of-social-media-demographics&amp;hubs_content-cta=HubSpot%20Blog%20Research" TargetMode="External"/><Relationship Id="rId5" Type="http://schemas.openxmlformats.org/officeDocument/2006/relationships/hyperlink" Target="https://www.tiktok.com/business/en-US/blog/new-word-of-mouth-marketplace"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hyperlink" Target="https://blog.hubspot.com/marketing/state-of-consumer-trends-report?hubs_content=blog.hubspot.com/marketing/state-of-social-media-demographics&amp;hubs_content-cta=HubSpot%20Blog%20Research"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pewresearch.org/journalism/fact-sheet/social-media-and-news-fact-sheet/" TargetMode="External"/><Relationship Id="rId5" Type="http://schemas.openxmlformats.org/officeDocument/2006/relationships/hyperlink" Target="https://www.semrush.com/blog/most-visited-websites/" TargetMode="Externa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hyperlink" Target="https://www.statista.com/statistics/324267/us-adults-daily-facebook-minutes/" TargetMode="External"/><Relationship Id="rId3" Type="http://schemas.openxmlformats.org/officeDocument/2006/relationships/image" Target="../media/image25.png"/><Relationship Id="rId7" Type="http://schemas.openxmlformats.org/officeDocument/2006/relationships/hyperlink" Target="https://www.statista.com/statistics/303681/twitter-users-worldwid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statista.com/statistics/195140/new-user-generated-content-uploaded-by-users-per-minute/" TargetMode="External"/><Relationship Id="rId5" Type="http://schemas.openxmlformats.org/officeDocument/2006/relationships/hyperlink" Target="https://www.semrush.com/blog/most-visited-websites/" TargetMode="External"/><Relationship Id="rId10" Type="http://schemas.openxmlformats.org/officeDocument/2006/relationships/image" Target="../media/image32.png"/><Relationship Id="rId4" Type="http://schemas.openxmlformats.org/officeDocument/2006/relationships/image" Target="../media/image13.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hyperlink" Target="https://nickhustle.com/?s=pinteres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shopify.com/infographics/pinterest" TargetMode="External"/><Relationship Id="rId5" Type="http://schemas.openxmlformats.org/officeDocument/2006/relationships/hyperlink" Target="https://newsroom.pinterest.com/en/post/pinterest-research-proves-that-positivity-drives-action-at-every-stage-of-the-shopping-journey" TargetMode="Externa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21227763.fs1.hubspotusercontent-na1.net/hubfs/21227763/RMS%202023%20State%20of%20the%20Industry%20Report%20ebook.pdf?utm_campaign=RMS_NA_Q1_23_State%20of%20The%20Industry%20Report&amp;utm_medium=email&amp;_hsmi=242164590&amp;_hsenc=p2ANqtz-8dPS_TmhMRCbtV-ch_Zu6h7_M9yide84LkTb6JbqthVE8qaNvd7PF7-_a-UCJCOhq_RD_xfH8xAanclvmWjaYgMQKOWw&amp;utm_content=242164590&amp;utm_source=hs_automation" TargetMode="Externa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blue and white background&#10;&#10;Description automatically generated">
            <a:extLst>
              <a:ext uri="{FF2B5EF4-FFF2-40B4-BE49-F238E27FC236}">
                <a16:creationId xmlns:a16="http://schemas.microsoft.com/office/drawing/2014/main" id="{8F0548C2-8C3E-826C-787F-474BD7E7D9DD}"/>
              </a:ext>
            </a:extLst>
          </p:cNvPr>
          <p:cNvPicPr>
            <a:picLocks noChangeAspect="1"/>
          </p:cNvPicPr>
          <p:nvPr/>
        </p:nvPicPr>
        <p:blipFill>
          <a:blip r:embed="rId3"/>
          <a:stretch>
            <a:fillRect/>
          </a:stretch>
        </p:blipFill>
        <p:spPr>
          <a:xfrm>
            <a:off x="0" y="0"/>
            <a:ext cx="12191999" cy="6857999"/>
          </a:xfrm>
          <a:prstGeom prst="rect">
            <a:avLst/>
          </a:prstGeom>
        </p:spPr>
      </p:pic>
      <p:sp>
        <p:nvSpPr>
          <p:cNvPr id="2" name="Title 1">
            <a:extLst>
              <a:ext uri="{FF2B5EF4-FFF2-40B4-BE49-F238E27FC236}">
                <a16:creationId xmlns:a16="http://schemas.microsoft.com/office/drawing/2014/main" id="{D3C844D0-5BDC-FA4E-2204-FAAD1BE53C51}"/>
              </a:ext>
            </a:extLst>
          </p:cNvPr>
          <p:cNvSpPr>
            <a:spLocks noGrp="1"/>
          </p:cNvSpPr>
          <p:nvPr>
            <p:ph type="ctrTitle"/>
          </p:nvPr>
        </p:nvSpPr>
        <p:spPr>
          <a:xfrm>
            <a:off x="1238250" y="2408656"/>
            <a:ext cx="5739665" cy="1404938"/>
          </a:xfrm>
        </p:spPr>
        <p:txBody>
          <a:bodyPr>
            <a:normAutofit fontScale="90000"/>
          </a:bodyPr>
          <a:lstStyle/>
          <a:p>
            <a:r>
              <a:rPr lang="en-US" sz="5400" b="1" dirty="0"/>
              <a:t>Marketing &amp; Advertising I </a:t>
            </a:r>
            <a:br>
              <a:rPr lang="en-US" sz="5400" b="1" dirty="0"/>
            </a:br>
            <a:r>
              <a:rPr lang="en-US" sz="3600" dirty="0"/>
              <a:t>Social Media</a:t>
            </a:r>
            <a:endParaRPr lang="en-US" sz="5400" dirty="0"/>
          </a:p>
        </p:txBody>
      </p:sp>
      <p:sp>
        <p:nvSpPr>
          <p:cNvPr id="3" name="Subtitle 2">
            <a:extLst>
              <a:ext uri="{FF2B5EF4-FFF2-40B4-BE49-F238E27FC236}">
                <a16:creationId xmlns:a16="http://schemas.microsoft.com/office/drawing/2014/main" id="{C2D3C227-B424-F419-EC25-C5285F930012}"/>
              </a:ext>
            </a:extLst>
          </p:cNvPr>
          <p:cNvSpPr>
            <a:spLocks noGrp="1"/>
          </p:cNvSpPr>
          <p:nvPr>
            <p:ph type="subTitle" idx="4294967295"/>
          </p:nvPr>
        </p:nvSpPr>
        <p:spPr>
          <a:xfrm>
            <a:off x="1245068" y="4169359"/>
            <a:ext cx="4545932" cy="1079368"/>
          </a:xfrm>
        </p:spPr>
        <p:txBody>
          <a:bodyPr>
            <a:normAutofit lnSpcReduction="10000"/>
          </a:bodyPr>
          <a:lstStyle/>
          <a:p>
            <a:pPr marL="0" indent="0">
              <a:buNone/>
            </a:pPr>
            <a:r>
              <a:rPr lang="en-US" sz="3000" b="1" dirty="0">
                <a:solidFill>
                  <a:srgbClr val="166342"/>
                </a:solidFill>
              </a:rPr>
              <a:t>Riley Wilson</a:t>
            </a:r>
          </a:p>
          <a:p>
            <a:pPr marL="0" indent="0">
              <a:buNone/>
            </a:pPr>
            <a:r>
              <a:rPr lang="en-US" sz="1500" b="1" dirty="0">
                <a:solidFill>
                  <a:srgbClr val="166342"/>
                </a:solidFill>
              </a:rPr>
              <a:t>Director of Marketing</a:t>
            </a:r>
          </a:p>
          <a:p>
            <a:pPr marL="0" indent="0">
              <a:buNone/>
            </a:pPr>
            <a:r>
              <a:rPr lang="en-US" sz="1500" b="1" i="1" dirty="0">
                <a:solidFill>
                  <a:srgbClr val="166342"/>
                </a:solidFill>
              </a:rPr>
              <a:t>OHI</a:t>
            </a:r>
          </a:p>
        </p:txBody>
      </p:sp>
      <p:sp>
        <p:nvSpPr>
          <p:cNvPr id="8" name="Rectangle 7">
            <a:extLst>
              <a:ext uri="{FF2B5EF4-FFF2-40B4-BE49-F238E27FC236}">
                <a16:creationId xmlns:a16="http://schemas.microsoft.com/office/drawing/2014/main" id="{E64821B4-9ABF-860B-A835-8A606E4C1A11}"/>
              </a:ext>
            </a:extLst>
          </p:cNvPr>
          <p:cNvSpPr/>
          <p:nvPr/>
        </p:nvSpPr>
        <p:spPr>
          <a:xfrm>
            <a:off x="7036067" y="539014"/>
            <a:ext cx="5155933" cy="5832909"/>
          </a:xfrm>
          <a:prstGeom prst="rect">
            <a:avLst/>
          </a:prstGeom>
          <a:blipFill dpi="0" rotWithShape="1">
            <a:blip r:embed="rId4"/>
            <a:srcRect/>
            <a:stretch>
              <a:fillRect l="-14000" t="-1000" r="-52000" b="-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ubtitle 2">
            <a:extLst>
              <a:ext uri="{FF2B5EF4-FFF2-40B4-BE49-F238E27FC236}">
                <a16:creationId xmlns:a16="http://schemas.microsoft.com/office/drawing/2014/main" id="{EBE6BB68-93EC-8D7E-3D5A-C084B74F1557}"/>
              </a:ext>
            </a:extLst>
          </p:cNvPr>
          <p:cNvSpPr txBox="1">
            <a:spLocks/>
          </p:cNvSpPr>
          <p:nvPr/>
        </p:nvSpPr>
        <p:spPr>
          <a:xfrm>
            <a:off x="412179" y="6208762"/>
            <a:ext cx="4545932" cy="336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000" dirty="0">
              <a:solidFill>
                <a:schemeClr val="bg1"/>
              </a:solidFill>
            </a:endParaRPr>
          </a:p>
        </p:txBody>
      </p:sp>
      <p:pic>
        <p:nvPicPr>
          <p:cNvPr id="13" name="Picture 12" descr="A logo on a black background&#10;&#10;Description automatically generated">
            <a:extLst>
              <a:ext uri="{FF2B5EF4-FFF2-40B4-BE49-F238E27FC236}">
                <a16:creationId xmlns:a16="http://schemas.microsoft.com/office/drawing/2014/main" id="{0718AA52-9859-4AAB-6DDE-D33B33140CE5}"/>
              </a:ext>
            </a:extLst>
          </p:cNvPr>
          <p:cNvPicPr>
            <a:picLocks noChangeAspect="1"/>
          </p:cNvPicPr>
          <p:nvPr/>
        </p:nvPicPr>
        <p:blipFill>
          <a:blip r:embed="rId5"/>
          <a:stretch>
            <a:fillRect/>
          </a:stretch>
        </p:blipFill>
        <p:spPr>
          <a:xfrm>
            <a:off x="296974" y="-840702"/>
            <a:ext cx="3817826" cy="3817826"/>
          </a:xfrm>
          <a:prstGeom prst="rect">
            <a:avLst/>
          </a:prstGeom>
        </p:spPr>
      </p:pic>
    </p:spTree>
    <p:extLst>
      <p:ext uri="{BB962C8B-B14F-4D97-AF65-F5344CB8AC3E}">
        <p14:creationId xmlns:p14="http://schemas.microsoft.com/office/powerpoint/2010/main" val="276968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C1295-B370-75BF-17FA-B83926386D8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EA6482B-B578-63FD-FE81-987213E0B869}"/>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1D56A0E2-9738-FFC4-2149-52F36AF70E7B}"/>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E2CBF8D7-C2C7-CA9F-5FC7-E69904CDB63D}"/>
              </a:ext>
            </a:extLst>
          </p:cNvPr>
          <p:cNvSpPr>
            <a:spLocks noGrp="1"/>
          </p:cNvSpPr>
          <p:nvPr>
            <p:ph type="sldNum" sz="quarter" idx="12"/>
          </p:nvPr>
        </p:nvSpPr>
        <p:spPr/>
        <p:txBody>
          <a:bodyPr/>
          <a:lstStyle/>
          <a:p>
            <a:fld id="{ED64A674-7BE1-9A4F-BF92-2767E2C8D523}" type="slidenum">
              <a:rPr lang="en-US" smtClean="0"/>
              <a:t>10</a:t>
            </a:fld>
            <a:endParaRPr lang="en-US" dirty="0"/>
          </a:p>
        </p:txBody>
      </p:sp>
      <p:pic>
        <p:nvPicPr>
          <p:cNvPr id="12" name="Picture 11">
            <a:extLst>
              <a:ext uri="{FF2B5EF4-FFF2-40B4-BE49-F238E27FC236}">
                <a16:creationId xmlns:a16="http://schemas.microsoft.com/office/drawing/2014/main" id="{9FAF9CC0-D94B-F0AF-0123-4A02785DAECC}"/>
              </a:ext>
            </a:extLst>
          </p:cNvPr>
          <p:cNvPicPr>
            <a:picLocks noChangeAspect="1"/>
          </p:cNvPicPr>
          <p:nvPr/>
        </p:nvPicPr>
        <p:blipFill>
          <a:blip r:embed="rId4"/>
          <a:srcRect/>
          <a:stretch/>
        </p:blipFill>
        <p:spPr>
          <a:xfrm>
            <a:off x="457202" y="4583982"/>
            <a:ext cx="2743198" cy="2743198"/>
          </a:xfrm>
          <a:prstGeom prst="rect">
            <a:avLst/>
          </a:prstGeom>
        </p:spPr>
      </p:pic>
      <p:sp>
        <p:nvSpPr>
          <p:cNvPr id="16" name="Title 1">
            <a:extLst>
              <a:ext uri="{FF2B5EF4-FFF2-40B4-BE49-F238E27FC236}">
                <a16:creationId xmlns:a16="http://schemas.microsoft.com/office/drawing/2014/main" id="{4284995F-315B-F947-8052-D02D68285D3D}"/>
              </a:ext>
            </a:extLst>
          </p:cNvPr>
          <p:cNvSpPr txBox="1">
            <a:spLocks/>
          </p:cNvSpPr>
          <p:nvPr/>
        </p:nvSpPr>
        <p:spPr>
          <a:xfrm>
            <a:off x="1644052" y="1090848"/>
            <a:ext cx="10090746" cy="4676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0" i="0" kern="1200">
                <a:solidFill>
                  <a:srgbClr val="949C61"/>
                </a:solidFill>
                <a:latin typeface="Arial" panose="020B0604020202020204" pitchFamily="34" charset="0"/>
                <a:ea typeface="+mj-ea"/>
                <a:cs typeface="Arial" panose="020B0604020202020204" pitchFamily="34" charset="0"/>
              </a:defRPr>
            </a:lvl1pPr>
          </a:lstStyle>
          <a:p>
            <a:endParaRPr lang="en-US" sz="6000" b="1" i="1" dirty="0">
              <a:solidFill>
                <a:srgbClr val="40403D"/>
              </a:solidFill>
            </a:endParaRPr>
          </a:p>
        </p:txBody>
      </p:sp>
      <p:sp>
        <p:nvSpPr>
          <p:cNvPr id="3" name="Title 2">
            <a:extLst>
              <a:ext uri="{FF2B5EF4-FFF2-40B4-BE49-F238E27FC236}">
                <a16:creationId xmlns:a16="http://schemas.microsoft.com/office/drawing/2014/main" id="{E92F4266-A4FB-25CB-689B-69F12ED13B2A}"/>
              </a:ext>
            </a:extLst>
          </p:cNvPr>
          <p:cNvSpPr>
            <a:spLocks noGrp="1"/>
          </p:cNvSpPr>
          <p:nvPr>
            <p:ph type="title"/>
          </p:nvPr>
        </p:nvSpPr>
        <p:spPr/>
        <p:txBody>
          <a:bodyPr/>
          <a:lstStyle/>
          <a:p>
            <a:r>
              <a:rPr lang="en-US" dirty="0"/>
              <a:t> </a:t>
            </a:r>
          </a:p>
        </p:txBody>
      </p:sp>
      <p:pic>
        <p:nvPicPr>
          <p:cNvPr id="7" name="Picture 6" descr="A graph of a number of people&#10;&#10;Description automatically generated">
            <a:extLst>
              <a:ext uri="{FF2B5EF4-FFF2-40B4-BE49-F238E27FC236}">
                <a16:creationId xmlns:a16="http://schemas.microsoft.com/office/drawing/2014/main" id="{A1DB4797-1456-FD33-2BCA-64243180C81E}"/>
              </a:ext>
            </a:extLst>
          </p:cNvPr>
          <p:cNvPicPr>
            <a:picLocks noChangeAspect="1"/>
          </p:cNvPicPr>
          <p:nvPr/>
        </p:nvPicPr>
        <p:blipFill>
          <a:blip r:embed="rId5"/>
          <a:stretch>
            <a:fillRect/>
          </a:stretch>
        </p:blipFill>
        <p:spPr>
          <a:xfrm>
            <a:off x="3581400" y="1090848"/>
            <a:ext cx="5029200" cy="5308600"/>
          </a:xfrm>
          <a:prstGeom prst="rect">
            <a:avLst/>
          </a:prstGeom>
        </p:spPr>
      </p:pic>
    </p:spTree>
    <p:extLst>
      <p:ext uri="{BB962C8B-B14F-4D97-AF65-F5344CB8AC3E}">
        <p14:creationId xmlns:p14="http://schemas.microsoft.com/office/powerpoint/2010/main" val="1706477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870B7-75C8-16B4-8FF1-1002CB944726}"/>
            </a:ext>
          </a:extLst>
        </p:cNvPr>
        <p:cNvGrpSpPr/>
        <p:nvPr/>
      </p:nvGrpSpPr>
      <p:grpSpPr>
        <a:xfrm>
          <a:off x="0" y="0"/>
          <a:ext cx="0" cy="0"/>
          <a:chOff x="0" y="0"/>
          <a:chExt cx="0" cy="0"/>
        </a:xfrm>
      </p:grpSpPr>
      <p:pic>
        <p:nvPicPr>
          <p:cNvPr id="7" name="Picture 6" descr="A blue mountains with a white background&#10;&#10;Description automatically generated">
            <a:extLst>
              <a:ext uri="{FF2B5EF4-FFF2-40B4-BE49-F238E27FC236}">
                <a16:creationId xmlns:a16="http://schemas.microsoft.com/office/drawing/2014/main" id="{B71A7B27-B210-926B-D558-78721E759711}"/>
              </a:ext>
            </a:extLst>
          </p:cNvPr>
          <p:cNvPicPr>
            <a:picLocks noChangeAspect="1"/>
          </p:cNvPicPr>
          <p:nvPr/>
        </p:nvPicPr>
        <p:blipFill>
          <a:blip r:embed="rId3"/>
          <a:stretch>
            <a:fillRect/>
          </a:stretch>
        </p:blipFill>
        <p:spPr>
          <a:xfrm>
            <a:off x="0" y="-30162"/>
            <a:ext cx="12344400" cy="6943725"/>
          </a:xfrm>
          <a:prstGeom prst="rect">
            <a:avLst/>
          </a:prstGeom>
          <a:solidFill>
            <a:srgbClr val="7280C2"/>
          </a:solidFill>
        </p:spPr>
      </p:pic>
      <p:sp>
        <p:nvSpPr>
          <p:cNvPr id="4" name="Slide Number Placeholder 3">
            <a:extLst>
              <a:ext uri="{FF2B5EF4-FFF2-40B4-BE49-F238E27FC236}">
                <a16:creationId xmlns:a16="http://schemas.microsoft.com/office/drawing/2014/main" id="{ED0139C3-FF12-D3B1-16CA-46611B0E6172}"/>
              </a:ext>
            </a:extLst>
          </p:cNvPr>
          <p:cNvSpPr>
            <a:spLocks noGrp="1"/>
          </p:cNvSpPr>
          <p:nvPr>
            <p:ph type="sldNum" sz="quarter" idx="12"/>
          </p:nvPr>
        </p:nvSpPr>
        <p:spPr/>
        <p:txBody>
          <a:bodyPr/>
          <a:lstStyle/>
          <a:p>
            <a:fld id="{ED64A674-7BE1-9A4F-BF92-2767E2C8D523}" type="slidenum">
              <a:rPr lang="en-US" smtClean="0"/>
              <a:t>11</a:t>
            </a:fld>
            <a:endParaRPr lang="en-US"/>
          </a:p>
        </p:txBody>
      </p:sp>
      <p:pic>
        <p:nvPicPr>
          <p:cNvPr id="10" name="Picture 9" descr="A black background with white text&#10;&#10;Description automatically generated">
            <a:extLst>
              <a:ext uri="{FF2B5EF4-FFF2-40B4-BE49-F238E27FC236}">
                <a16:creationId xmlns:a16="http://schemas.microsoft.com/office/drawing/2014/main" id="{9C48478E-49FB-A982-6CFE-38B6F7054C5F}"/>
              </a:ext>
            </a:extLst>
          </p:cNvPr>
          <p:cNvPicPr>
            <a:picLocks noChangeAspect="1"/>
          </p:cNvPicPr>
          <p:nvPr/>
        </p:nvPicPr>
        <p:blipFill>
          <a:blip r:embed="rId4"/>
          <a:stretch>
            <a:fillRect/>
          </a:stretch>
        </p:blipFill>
        <p:spPr>
          <a:xfrm>
            <a:off x="626269" y="4945856"/>
            <a:ext cx="2852737" cy="2852737"/>
          </a:xfrm>
          <a:prstGeom prst="rect">
            <a:avLst/>
          </a:prstGeom>
        </p:spPr>
      </p:pic>
      <p:sp>
        <p:nvSpPr>
          <p:cNvPr id="5" name="Title 4">
            <a:extLst>
              <a:ext uri="{FF2B5EF4-FFF2-40B4-BE49-F238E27FC236}">
                <a16:creationId xmlns:a16="http://schemas.microsoft.com/office/drawing/2014/main" id="{C4DC77F8-871A-545C-B452-CECAF8460EA9}"/>
              </a:ext>
            </a:extLst>
          </p:cNvPr>
          <p:cNvSpPr>
            <a:spLocks noGrp="1"/>
          </p:cNvSpPr>
          <p:nvPr>
            <p:ph type="title"/>
          </p:nvPr>
        </p:nvSpPr>
        <p:spPr/>
        <p:txBody>
          <a:bodyPr/>
          <a:lstStyle/>
          <a:p>
            <a:endParaRPr lang="en-US"/>
          </a:p>
        </p:txBody>
      </p:sp>
      <p:pic>
        <p:nvPicPr>
          <p:cNvPr id="9" name="Picture 2" descr="Facebook Logo and symbol, meaning, history, PNG, brand">
            <a:extLst>
              <a:ext uri="{FF2B5EF4-FFF2-40B4-BE49-F238E27FC236}">
                <a16:creationId xmlns:a16="http://schemas.microsoft.com/office/drawing/2014/main" id="{3ACDDF10-09F0-8BD8-13EF-705E60FF1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9540" y="1158201"/>
            <a:ext cx="3442970" cy="21518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63737FD1-8A70-D900-79D3-80A2F4864F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4085" y="1336614"/>
            <a:ext cx="1795027" cy="17950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HE NEW TIKTOK LOGO PNG 2023">
            <a:extLst>
              <a:ext uri="{FF2B5EF4-FFF2-40B4-BE49-F238E27FC236}">
                <a16:creationId xmlns:a16="http://schemas.microsoft.com/office/drawing/2014/main" id="{7BA2E315-BF33-8237-CEF6-1701CC7B67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0596" y="1223372"/>
            <a:ext cx="1795027" cy="20215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95A8C00D-717A-835F-E0D9-C126DCC24B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2267" y="3570382"/>
            <a:ext cx="1855537" cy="15262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99EFAEB6-EC92-D879-8546-75E5DC7903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9473" y="3654728"/>
            <a:ext cx="1917771" cy="132556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E33363D0-8820-B971-60A5-D7DD4203E3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48092" y="3630988"/>
            <a:ext cx="1526261" cy="15262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napchat down or not working? Current problems and status | Downdetector">
            <a:extLst>
              <a:ext uri="{FF2B5EF4-FFF2-40B4-BE49-F238E27FC236}">
                <a16:creationId xmlns:a16="http://schemas.microsoft.com/office/drawing/2014/main" id="{AB75BDED-7DFB-CDBB-FBBF-FE29F47EAE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6648" y="3546824"/>
            <a:ext cx="1588151" cy="15881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6BA72574-1F55-AFBA-84C7-A8AC0EA733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65915" y="1336614"/>
            <a:ext cx="1795027" cy="179502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Reddit Logo PNG Vectors Free Download">
            <a:extLst>
              <a:ext uri="{FF2B5EF4-FFF2-40B4-BE49-F238E27FC236}">
                <a16:creationId xmlns:a16="http://schemas.microsoft.com/office/drawing/2014/main" id="{CF078BA7-A114-F8E8-DD9C-7E12F2202F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16330" y="3612661"/>
            <a:ext cx="1679272" cy="167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468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A5381-C365-86C3-F664-5E482958628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38D00B3-2A2A-7723-355D-206788F7FAE2}"/>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5E14FD2E-6CEF-95BD-3C68-6ED8F80BBFDF}"/>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FD291A7D-ACC3-E30D-4067-93DBD14C8D58}"/>
              </a:ext>
            </a:extLst>
          </p:cNvPr>
          <p:cNvSpPr>
            <a:spLocks noGrp="1"/>
          </p:cNvSpPr>
          <p:nvPr>
            <p:ph type="sldNum" sz="quarter" idx="12"/>
          </p:nvPr>
        </p:nvSpPr>
        <p:spPr/>
        <p:txBody>
          <a:bodyPr/>
          <a:lstStyle/>
          <a:p>
            <a:fld id="{ED64A674-7BE1-9A4F-BF92-2767E2C8D523}" type="slidenum">
              <a:rPr lang="en-US" smtClean="0"/>
              <a:t>12</a:t>
            </a:fld>
            <a:endParaRPr lang="en-US" dirty="0"/>
          </a:p>
        </p:txBody>
      </p:sp>
      <p:pic>
        <p:nvPicPr>
          <p:cNvPr id="12" name="Picture 11">
            <a:extLst>
              <a:ext uri="{FF2B5EF4-FFF2-40B4-BE49-F238E27FC236}">
                <a16:creationId xmlns:a16="http://schemas.microsoft.com/office/drawing/2014/main" id="{F35B06CA-B9DE-1AB2-4107-0EB82CD3339A}"/>
              </a:ext>
            </a:extLst>
          </p:cNvPr>
          <p:cNvPicPr>
            <a:picLocks noChangeAspect="1"/>
          </p:cNvPicPr>
          <p:nvPr/>
        </p:nvPicPr>
        <p:blipFill>
          <a:blip r:embed="rId4"/>
          <a:srcRect/>
          <a:stretch/>
        </p:blipFill>
        <p:spPr>
          <a:xfrm>
            <a:off x="457202" y="4583982"/>
            <a:ext cx="2743198" cy="2743198"/>
          </a:xfrm>
          <a:prstGeom prst="rect">
            <a:avLst/>
          </a:prstGeom>
        </p:spPr>
      </p:pic>
      <p:pic>
        <p:nvPicPr>
          <p:cNvPr id="3" name="Picture 2" descr="Facebook Logo and symbol, meaning, history, PNG, brand">
            <a:extLst>
              <a:ext uri="{FF2B5EF4-FFF2-40B4-BE49-F238E27FC236}">
                <a16:creationId xmlns:a16="http://schemas.microsoft.com/office/drawing/2014/main" id="{0A939E88-D655-752E-33CF-17F5C3557C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630" y="839844"/>
            <a:ext cx="3442970" cy="215185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771DE24-546D-F72C-1425-B4277C4B6C26}"/>
              </a:ext>
            </a:extLst>
          </p:cNvPr>
          <p:cNvSpPr txBox="1">
            <a:spLocks/>
          </p:cNvSpPr>
          <p:nvPr/>
        </p:nvSpPr>
        <p:spPr>
          <a:xfrm>
            <a:off x="3582885" y="1915772"/>
            <a:ext cx="7628701" cy="38218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568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568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568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40403D"/>
                </a:solidFill>
                <a:latin typeface="Arial" panose="020B0604020202020204" pitchFamily="34" charset="0"/>
                <a:ea typeface="+mn-lt"/>
                <a:cs typeface="Arial" panose="020B0604020202020204" pitchFamily="34" charset="0"/>
              </a:rPr>
              <a:t>Facebook is Gen X and Baby Boomers favorite social media platform. (HubSpot Blog Research)</a:t>
            </a:r>
            <a:endParaRPr lang="en-US" dirty="0">
              <a:solidFill>
                <a:srgbClr val="40403D"/>
              </a:solidFill>
              <a:latin typeface="Arial" panose="020B0604020202020204" pitchFamily="34" charset="0"/>
              <a:ea typeface="+mn-lt"/>
              <a:cs typeface="Arial" panose="020B0604020202020204" pitchFamily="34" charset="0"/>
            </a:endParaRPr>
          </a:p>
          <a:p>
            <a:r>
              <a:rPr lang="en-US" sz="2400" dirty="0">
                <a:solidFill>
                  <a:srgbClr val="40403D"/>
                </a:solidFill>
                <a:latin typeface="Arial" panose="020B0604020202020204" pitchFamily="34" charset="0"/>
                <a:ea typeface="+mn-lt"/>
                <a:cs typeface="Arial" panose="020B0604020202020204" pitchFamily="34" charset="0"/>
              </a:rPr>
              <a:t>91% of Baby Boomers, 88% of millennials, and 83% of  Gen X have visited Facebook in the last three months. (</a:t>
            </a:r>
            <a:r>
              <a:rPr lang="en-US" sz="2400" dirty="0" err="1">
                <a:solidFill>
                  <a:srgbClr val="40403D"/>
                </a:solidFill>
                <a:latin typeface="Arial" panose="020B0604020202020204" pitchFamily="34" charset="0"/>
                <a:ea typeface="+mn-lt"/>
                <a:cs typeface="Arial" panose="020B0604020202020204" pitchFamily="34" charset="0"/>
              </a:rPr>
              <a:t>Hubspot</a:t>
            </a:r>
            <a:r>
              <a:rPr lang="en-US" sz="2400" dirty="0">
                <a:solidFill>
                  <a:srgbClr val="40403D"/>
                </a:solidFill>
                <a:latin typeface="Arial" panose="020B0604020202020204" pitchFamily="34" charset="0"/>
                <a:ea typeface="+mn-lt"/>
                <a:cs typeface="Arial" panose="020B0604020202020204" pitchFamily="34" charset="0"/>
              </a:rPr>
              <a:t> Blog Research)</a:t>
            </a:r>
            <a:endParaRPr lang="en-US" dirty="0">
              <a:solidFill>
                <a:srgbClr val="40403D"/>
              </a:solidFill>
              <a:latin typeface="Arial" panose="020B0604020202020204" pitchFamily="34" charset="0"/>
              <a:ea typeface="+mn-lt"/>
              <a:cs typeface="Arial" panose="020B0604020202020204" pitchFamily="34" charset="0"/>
            </a:endParaRPr>
          </a:p>
          <a:p>
            <a:r>
              <a:rPr lang="en-US" sz="2400" dirty="0">
                <a:solidFill>
                  <a:srgbClr val="40403D"/>
                </a:solidFill>
                <a:latin typeface="Arial" panose="020B0604020202020204" pitchFamily="34" charset="0"/>
                <a:ea typeface="+mn-lt"/>
                <a:cs typeface="Arial" panose="020B0604020202020204" pitchFamily="34" charset="0"/>
              </a:rPr>
              <a:t>31% of U.S. adults regularly get news from Facebook. (Pew Research Center)</a:t>
            </a:r>
            <a:endParaRPr lang="en-US" dirty="0">
              <a:solidFill>
                <a:srgbClr val="40403D"/>
              </a:solidFill>
              <a:latin typeface="Arial" panose="020B0604020202020204" pitchFamily="34" charset="0"/>
              <a:cs typeface="Arial" panose="020B0604020202020204" pitchFamily="34" charset="0"/>
            </a:endParaRPr>
          </a:p>
          <a:p>
            <a:r>
              <a:rPr lang="en-US" sz="2400" dirty="0">
                <a:solidFill>
                  <a:srgbClr val="40403D"/>
                </a:solidFill>
                <a:latin typeface="Arial" panose="020B0604020202020204" pitchFamily="34" charset="0"/>
                <a:ea typeface="+mn-lt"/>
                <a:cs typeface="Arial" panose="020B0604020202020204" pitchFamily="34" charset="0"/>
              </a:rPr>
              <a:t>Only 12% of Gen Z-</a:t>
            </a:r>
            <a:r>
              <a:rPr lang="en-US" sz="2400" dirty="0" err="1">
                <a:solidFill>
                  <a:srgbClr val="40403D"/>
                </a:solidFill>
                <a:latin typeface="Arial" panose="020B0604020202020204" pitchFamily="34" charset="0"/>
                <a:ea typeface="+mn-lt"/>
                <a:cs typeface="Arial" panose="020B0604020202020204" pitchFamily="34" charset="0"/>
              </a:rPr>
              <a:t>ers</a:t>
            </a:r>
            <a:r>
              <a:rPr lang="en-US" sz="2400" dirty="0">
                <a:solidFill>
                  <a:srgbClr val="40403D"/>
                </a:solidFill>
                <a:latin typeface="Arial" panose="020B0604020202020204" pitchFamily="34" charset="0"/>
                <a:ea typeface="+mn-lt"/>
                <a:cs typeface="Arial" panose="020B0604020202020204" pitchFamily="34" charset="0"/>
              </a:rPr>
              <a:t> say they use Facebook more than any other platform. (HubSpot Blog Research)</a:t>
            </a:r>
            <a:endParaRPr lang="en-US" dirty="0">
              <a:solidFill>
                <a:srgbClr val="40403D"/>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US" sz="2400" dirty="0">
              <a:solidFill>
                <a:srgbClr val="40403D"/>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E3B8FD0-9D35-3888-90E4-CC88E233C8C3}"/>
              </a:ext>
            </a:extLst>
          </p:cNvPr>
          <p:cNvSpPr txBox="1"/>
          <p:nvPr/>
        </p:nvSpPr>
        <p:spPr>
          <a:xfrm>
            <a:off x="3664127" y="1120364"/>
            <a:ext cx="8665109" cy="646331"/>
          </a:xfrm>
          <a:prstGeom prst="rect">
            <a:avLst/>
          </a:prstGeom>
          <a:noFill/>
        </p:spPr>
        <p:txBody>
          <a:bodyPr wrap="square" lIns="91440" tIns="45720" rIns="91440" bIns="45720" anchor="t">
            <a:spAutoFit/>
          </a:bodyPr>
          <a:lstStyle/>
          <a:p>
            <a:r>
              <a:rPr lang="en-US" sz="3600" b="1" dirty="0">
                <a:solidFill>
                  <a:srgbClr val="166342"/>
                </a:solidFill>
                <a:latin typeface="Arial" panose="020B0604020202020204" pitchFamily="34" charset="0"/>
                <a:cs typeface="Arial" panose="020B0604020202020204" pitchFamily="34" charset="0"/>
              </a:rPr>
              <a:t>Facebook</a:t>
            </a:r>
            <a:endParaRPr lang="en-US" dirty="0">
              <a:solidFill>
                <a:srgbClr val="1663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02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84D03-564F-F297-3C04-8E66B5E877B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88DBED2-CC1B-9E28-2625-2F3A0C4F2AE4}"/>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947C4E26-9BAB-C513-D4F8-0D682C0B10BE}"/>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D0E42252-AF8B-B6F8-44AB-220C3725BFD3}"/>
              </a:ext>
            </a:extLst>
          </p:cNvPr>
          <p:cNvSpPr>
            <a:spLocks noGrp="1"/>
          </p:cNvSpPr>
          <p:nvPr>
            <p:ph type="sldNum" sz="quarter" idx="12"/>
          </p:nvPr>
        </p:nvSpPr>
        <p:spPr/>
        <p:txBody>
          <a:bodyPr/>
          <a:lstStyle/>
          <a:p>
            <a:fld id="{ED64A674-7BE1-9A4F-BF92-2767E2C8D523}" type="slidenum">
              <a:rPr lang="en-US" smtClean="0"/>
              <a:t>13</a:t>
            </a:fld>
            <a:endParaRPr lang="en-US" dirty="0"/>
          </a:p>
        </p:txBody>
      </p:sp>
      <p:pic>
        <p:nvPicPr>
          <p:cNvPr id="12" name="Picture 11">
            <a:extLst>
              <a:ext uri="{FF2B5EF4-FFF2-40B4-BE49-F238E27FC236}">
                <a16:creationId xmlns:a16="http://schemas.microsoft.com/office/drawing/2014/main" id="{76637FFF-4682-4D1F-3C9D-23920DC37869}"/>
              </a:ext>
            </a:extLst>
          </p:cNvPr>
          <p:cNvPicPr>
            <a:picLocks noChangeAspect="1"/>
          </p:cNvPicPr>
          <p:nvPr/>
        </p:nvPicPr>
        <p:blipFill>
          <a:blip r:embed="rId4"/>
          <a:srcRect/>
          <a:stretch/>
        </p:blipFill>
        <p:spPr>
          <a:xfrm>
            <a:off x="457202" y="4583982"/>
            <a:ext cx="2743198" cy="2743198"/>
          </a:xfrm>
          <a:prstGeom prst="rect">
            <a:avLst/>
          </a:prstGeom>
        </p:spPr>
      </p:pic>
      <p:sp>
        <p:nvSpPr>
          <p:cNvPr id="2" name="Content Placeholder 2">
            <a:extLst>
              <a:ext uri="{FF2B5EF4-FFF2-40B4-BE49-F238E27FC236}">
                <a16:creationId xmlns:a16="http://schemas.microsoft.com/office/drawing/2014/main" id="{5093F000-08D6-B800-BA39-F581167C0794}"/>
              </a:ext>
            </a:extLst>
          </p:cNvPr>
          <p:cNvSpPr txBox="1">
            <a:spLocks/>
          </p:cNvSpPr>
          <p:nvPr/>
        </p:nvSpPr>
        <p:spPr>
          <a:xfrm>
            <a:off x="3848290" y="1900899"/>
            <a:ext cx="7787136" cy="435752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568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568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568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40403D"/>
                </a:solidFill>
                <a:latin typeface="Arial" panose="020B0604020202020204" pitchFamily="34" charset="0"/>
                <a:ea typeface="+mn-lt"/>
                <a:cs typeface="Arial" panose="020B0604020202020204" pitchFamily="34" charset="0"/>
              </a:rPr>
              <a:t>84% of teens in the U.S. use Instagram at least once a month. </a:t>
            </a:r>
            <a:endParaRPr lang="en-US" dirty="0">
              <a:solidFill>
                <a:srgbClr val="40403D"/>
              </a:solidFill>
              <a:latin typeface="Arial" panose="020B0604020202020204" pitchFamily="34" charset="0"/>
              <a:ea typeface="+mn-lt"/>
              <a:cs typeface="Arial" panose="020B0604020202020204" pitchFamily="34" charset="0"/>
            </a:endParaRPr>
          </a:p>
          <a:p>
            <a:r>
              <a:rPr lang="en-US" sz="2400" dirty="0">
                <a:solidFill>
                  <a:srgbClr val="40403D"/>
                </a:solidFill>
                <a:latin typeface="Arial" panose="020B0604020202020204" pitchFamily="34" charset="0"/>
                <a:ea typeface="+mn-lt"/>
                <a:cs typeface="Arial" panose="020B0604020202020204" pitchFamily="34" charset="0"/>
              </a:rPr>
              <a:t>Nearly 60% of the global Instagram population worldwide is aged 34 years or younger.</a:t>
            </a:r>
            <a:endParaRPr lang="en-US" dirty="0">
              <a:solidFill>
                <a:srgbClr val="40403D"/>
              </a:solidFill>
              <a:latin typeface="Arial" panose="020B0604020202020204" pitchFamily="34" charset="0"/>
              <a:cs typeface="Arial" panose="020B0604020202020204" pitchFamily="34" charset="0"/>
            </a:endParaRPr>
          </a:p>
          <a:p>
            <a:r>
              <a:rPr lang="en-US" sz="2400" dirty="0">
                <a:solidFill>
                  <a:srgbClr val="40403D"/>
                </a:solidFill>
                <a:latin typeface="Arial" panose="020B0604020202020204" pitchFamily="34" charset="0"/>
                <a:ea typeface="+mn-lt"/>
                <a:cs typeface="Arial" panose="020B0604020202020204" pitchFamily="34" charset="0"/>
              </a:rPr>
              <a:t>Males between the ages of 18 to 24 represent the largest demographic on Instagram, followed closely by males between 25 to 34 years old. (Statista)</a:t>
            </a:r>
            <a:endParaRPr lang="en-US" dirty="0">
              <a:solidFill>
                <a:srgbClr val="40403D"/>
              </a:solidFill>
              <a:latin typeface="Arial" panose="020B0604020202020204" pitchFamily="34" charset="0"/>
              <a:ea typeface="+mn-lt"/>
              <a:cs typeface="Arial" panose="020B0604020202020204" pitchFamily="34" charset="0"/>
            </a:endParaRPr>
          </a:p>
          <a:p>
            <a:r>
              <a:rPr lang="en-US" sz="2400" dirty="0">
                <a:solidFill>
                  <a:srgbClr val="40403D"/>
                </a:solidFill>
                <a:latin typeface="Arial" panose="020B0604020202020204" pitchFamily="34" charset="0"/>
                <a:ea typeface="+mn-lt"/>
                <a:cs typeface="Arial" panose="020B0604020202020204" pitchFamily="34" charset="0"/>
              </a:rPr>
              <a:t>In the past few months, 55% of Gen X-</a:t>
            </a:r>
            <a:r>
              <a:rPr lang="en-US" sz="2400" dirty="0" err="1">
                <a:solidFill>
                  <a:srgbClr val="40403D"/>
                </a:solidFill>
                <a:latin typeface="Arial" panose="020B0604020202020204" pitchFamily="34" charset="0"/>
                <a:ea typeface="+mn-lt"/>
                <a:cs typeface="Arial" panose="020B0604020202020204" pitchFamily="34" charset="0"/>
              </a:rPr>
              <a:t>ers</a:t>
            </a:r>
            <a:r>
              <a:rPr lang="en-US" sz="2400" dirty="0">
                <a:solidFill>
                  <a:srgbClr val="40403D"/>
                </a:solidFill>
                <a:latin typeface="Arial" panose="020B0604020202020204" pitchFamily="34" charset="0"/>
                <a:ea typeface="+mn-lt"/>
                <a:cs typeface="Arial" panose="020B0604020202020204" pitchFamily="34" charset="0"/>
              </a:rPr>
              <a:t> and 27% of Baby Boomers have visited Instagram. (HubSpot Blog Research)</a:t>
            </a:r>
            <a:endParaRPr lang="en-US" dirty="0">
              <a:solidFill>
                <a:srgbClr val="40403D"/>
              </a:solidFill>
              <a:latin typeface="Arial" panose="020B0604020202020204" pitchFamily="34" charset="0"/>
              <a:ea typeface="+mn-lt"/>
              <a:cs typeface="Arial" panose="020B0604020202020204" pitchFamily="34" charset="0"/>
            </a:endParaRPr>
          </a:p>
          <a:p>
            <a:r>
              <a:rPr lang="en-US" sz="2400" dirty="0">
                <a:solidFill>
                  <a:srgbClr val="40403D"/>
                </a:solidFill>
                <a:latin typeface="Arial" panose="020B0604020202020204" pitchFamily="34" charset="0"/>
                <a:cs typeface="Arial" panose="020B0604020202020204" pitchFamily="34" charset="0"/>
              </a:rPr>
              <a:t>Instagram has the highest ROI, engagement, and highest quality leads. (HubSpot Blog Research)</a:t>
            </a:r>
            <a:endParaRPr lang="en-US" sz="2400" dirty="0">
              <a:solidFill>
                <a:srgbClr val="40403D"/>
              </a:solidFill>
              <a:latin typeface="Arial" panose="020B0604020202020204" pitchFamily="34" charset="0"/>
              <a:ea typeface="+mn-lt"/>
              <a:cs typeface="Arial" panose="020B0604020202020204" pitchFamily="34" charset="0"/>
            </a:endParaRPr>
          </a:p>
          <a:p>
            <a:endParaRPr lang="en-US" sz="2400" dirty="0">
              <a:solidFill>
                <a:srgbClr val="40403D"/>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US" sz="2400" dirty="0">
              <a:solidFill>
                <a:srgbClr val="40403D"/>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CFC39BE-B43C-5D14-11CE-FAF55B927B81}"/>
              </a:ext>
            </a:extLst>
          </p:cNvPr>
          <p:cNvSpPr txBox="1"/>
          <p:nvPr/>
        </p:nvSpPr>
        <p:spPr>
          <a:xfrm>
            <a:off x="3984093" y="1212364"/>
            <a:ext cx="8665109" cy="646331"/>
          </a:xfrm>
          <a:prstGeom prst="rect">
            <a:avLst/>
          </a:prstGeom>
          <a:noFill/>
        </p:spPr>
        <p:txBody>
          <a:bodyPr wrap="square" lIns="91440" tIns="45720" rIns="91440" bIns="45720" anchor="t">
            <a:spAutoFit/>
          </a:bodyPr>
          <a:lstStyle/>
          <a:p>
            <a:r>
              <a:rPr lang="en-US" sz="3600" b="1" dirty="0">
                <a:solidFill>
                  <a:srgbClr val="166342"/>
                </a:solidFill>
                <a:latin typeface="Arial" panose="020B0604020202020204" pitchFamily="34" charset="0"/>
                <a:cs typeface="Arial" panose="020B0604020202020204" pitchFamily="34" charset="0"/>
              </a:rPr>
              <a:t>Instagram</a:t>
            </a:r>
            <a:endParaRPr lang="en-US" dirty="0">
              <a:solidFill>
                <a:srgbClr val="166342"/>
              </a:solidFill>
              <a:latin typeface="Arial" panose="020B0604020202020204" pitchFamily="34" charset="0"/>
              <a:cs typeface="Arial" panose="020B0604020202020204" pitchFamily="34" charset="0"/>
            </a:endParaRPr>
          </a:p>
        </p:txBody>
      </p:sp>
      <p:pic>
        <p:nvPicPr>
          <p:cNvPr id="9" name="Picture 4" descr="Icon&#10;&#10;Description automatically generated">
            <a:extLst>
              <a:ext uri="{FF2B5EF4-FFF2-40B4-BE49-F238E27FC236}">
                <a16:creationId xmlns:a16="http://schemas.microsoft.com/office/drawing/2014/main" id="{CB2878AC-949C-689E-EE5F-2E224C3C6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4935" y="1344374"/>
            <a:ext cx="1795027" cy="1795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872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3294-0E9D-1F12-5867-22BFC10D55F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B234817-BC4C-6945-F394-D09CC2317BDD}"/>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9AE756DB-5237-10DD-7C45-A6B005C34C2D}"/>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C2A25CC8-E323-84C4-FC07-BDA7767AFEE2}"/>
              </a:ext>
            </a:extLst>
          </p:cNvPr>
          <p:cNvSpPr>
            <a:spLocks noGrp="1"/>
          </p:cNvSpPr>
          <p:nvPr>
            <p:ph type="sldNum" sz="quarter" idx="12"/>
          </p:nvPr>
        </p:nvSpPr>
        <p:spPr/>
        <p:txBody>
          <a:bodyPr/>
          <a:lstStyle/>
          <a:p>
            <a:fld id="{ED64A674-7BE1-9A4F-BF92-2767E2C8D523}" type="slidenum">
              <a:rPr lang="en-US" smtClean="0"/>
              <a:t>14</a:t>
            </a:fld>
            <a:endParaRPr lang="en-US" dirty="0"/>
          </a:p>
        </p:txBody>
      </p:sp>
      <p:pic>
        <p:nvPicPr>
          <p:cNvPr id="12" name="Picture 11">
            <a:extLst>
              <a:ext uri="{FF2B5EF4-FFF2-40B4-BE49-F238E27FC236}">
                <a16:creationId xmlns:a16="http://schemas.microsoft.com/office/drawing/2014/main" id="{C0A2111F-2B8A-6602-722D-12CB5AC9E253}"/>
              </a:ext>
            </a:extLst>
          </p:cNvPr>
          <p:cNvPicPr>
            <a:picLocks noChangeAspect="1"/>
          </p:cNvPicPr>
          <p:nvPr/>
        </p:nvPicPr>
        <p:blipFill>
          <a:blip r:embed="rId4"/>
          <a:srcRect/>
          <a:stretch/>
        </p:blipFill>
        <p:spPr>
          <a:xfrm>
            <a:off x="457202" y="4583982"/>
            <a:ext cx="2743198" cy="2743198"/>
          </a:xfrm>
          <a:prstGeom prst="rect">
            <a:avLst/>
          </a:prstGeom>
        </p:spPr>
      </p:pic>
      <p:sp>
        <p:nvSpPr>
          <p:cNvPr id="6" name="Content Placeholder 2">
            <a:extLst>
              <a:ext uri="{FF2B5EF4-FFF2-40B4-BE49-F238E27FC236}">
                <a16:creationId xmlns:a16="http://schemas.microsoft.com/office/drawing/2014/main" id="{35D17919-B17A-14C4-A43B-CAC61A0FB097}"/>
              </a:ext>
            </a:extLst>
          </p:cNvPr>
          <p:cNvSpPr txBox="1">
            <a:spLocks/>
          </p:cNvSpPr>
          <p:nvPr/>
        </p:nvSpPr>
        <p:spPr>
          <a:xfrm>
            <a:off x="3582885" y="1915772"/>
            <a:ext cx="7628701" cy="38218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568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568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568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40403D"/>
                </a:solidFill>
                <a:ea typeface="+mn-lt"/>
                <a:cs typeface="+mn-lt"/>
              </a:rPr>
              <a:t>TikTok users are twice as likely as users of other social channels to recommend something they found on the platform. (</a:t>
            </a:r>
            <a:r>
              <a:rPr lang="en-US" sz="2400" b="1" dirty="0">
                <a:solidFill>
                  <a:srgbClr val="40403D"/>
                </a:solidFill>
                <a:ea typeface="+mn-lt"/>
                <a:cs typeface="+mn-lt"/>
                <a:hlinkClick r:id="rId5">
                  <a:extLst>
                    <a:ext uri="{A12FA001-AC4F-418D-AE19-62706E023703}">
                      <ahyp:hlinkClr xmlns:ahyp="http://schemas.microsoft.com/office/drawing/2018/hyperlinkcolor" val="tx"/>
                    </a:ext>
                  </a:extLst>
                </a:hlinkClick>
              </a:rPr>
              <a:t>TikTok</a:t>
            </a:r>
            <a:r>
              <a:rPr lang="en-US" sz="2400" dirty="0">
                <a:solidFill>
                  <a:srgbClr val="40403D"/>
                </a:solidFill>
                <a:ea typeface="+mn-lt"/>
                <a:cs typeface="+mn-lt"/>
              </a:rPr>
              <a:t>)</a:t>
            </a:r>
            <a:endParaRPr lang="en-US" sz="1600" dirty="0">
              <a:solidFill>
                <a:srgbClr val="40403D"/>
              </a:solidFill>
              <a:ea typeface="+mn-lt"/>
              <a:cs typeface="+mn-lt"/>
            </a:endParaRPr>
          </a:p>
          <a:p>
            <a:r>
              <a:rPr lang="en-US" sz="2400" dirty="0">
                <a:solidFill>
                  <a:srgbClr val="40403D"/>
                </a:solidFill>
                <a:ea typeface="+mn-lt"/>
                <a:cs typeface="+mn-lt"/>
              </a:rPr>
              <a:t>36% of consumers want to learn about products through short-form videos like TikTok. (</a:t>
            </a:r>
            <a:r>
              <a:rPr lang="en-US" sz="2400" b="1" dirty="0">
                <a:solidFill>
                  <a:srgbClr val="40403D"/>
                </a:solidFill>
                <a:ea typeface="+mn-lt"/>
                <a:cs typeface="+mn-lt"/>
                <a:hlinkClick r:id="rId6">
                  <a:extLst>
                    <a:ext uri="{A12FA001-AC4F-418D-AE19-62706E023703}">
                      <ahyp:hlinkClr xmlns:ahyp="http://schemas.microsoft.com/office/drawing/2018/hyperlinkcolor" val="tx"/>
                    </a:ext>
                  </a:extLst>
                </a:hlinkClick>
              </a:rPr>
              <a:t>HubSpot Blog Research</a:t>
            </a:r>
            <a:r>
              <a:rPr lang="en-US" sz="2400" dirty="0">
                <a:solidFill>
                  <a:srgbClr val="40403D"/>
                </a:solidFill>
                <a:ea typeface="+mn-lt"/>
                <a:cs typeface="+mn-lt"/>
              </a:rPr>
              <a:t>)</a:t>
            </a:r>
            <a:endParaRPr lang="en-US" sz="1600" dirty="0">
              <a:solidFill>
                <a:srgbClr val="40403D"/>
              </a:solidFill>
            </a:endParaRPr>
          </a:p>
          <a:p>
            <a:r>
              <a:rPr lang="en-US" sz="2400" dirty="0">
                <a:solidFill>
                  <a:srgbClr val="40403D"/>
                </a:solidFill>
                <a:ea typeface="+mn-lt"/>
                <a:cs typeface="+mn-lt"/>
              </a:rPr>
              <a:t>21.5% of TikTok’s global audience are women between the ages of 18 and 24 and 17% are male users between 18 and 24. (</a:t>
            </a:r>
            <a:r>
              <a:rPr lang="en-US" sz="2400" b="1" dirty="0">
                <a:solidFill>
                  <a:srgbClr val="40403D"/>
                </a:solidFill>
                <a:ea typeface="+mn-lt"/>
                <a:cs typeface="+mn-lt"/>
                <a:hlinkClick r:id="rId7">
                  <a:extLst>
                    <a:ext uri="{A12FA001-AC4F-418D-AE19-62706E023703}">
                      <ahyp:hlinkClr xmlns:ahyp="http://schemas.microsoft.com/office/drawing/2018/hyperlinkcolor" val="tx"/>
                    </a:ext>
                  </a:extLst>
                </a:hlinkClick>
              </a:rPr>
              <a:t>Statista</a:t>
            </a:r>
            <a:r>
              <a:rPr lang="en-US" sz="2400" dirty="0">
                <a:solidFill>
                  <a:srgbClr val="40403D"/>
                </a:solidFill>
                <a:ea typeface="+mn-lt"/>
                <a:cs typeface="+mn-lt"/>
              </a:rPr>
              <a:t>)</a:t>
            </a:r>
            <a:endParaRPr lang="en-US" sz="1600" dirty="0">
              <a:solidFill>
                <a:srgbClr val="40403D"/>
              </a:solidFill>
              <a:ea typeface="+mn-lt"/>
              <a:cs typeface="+mn-lt"/>
            </a:endParaRPr>
          </a:p>
          <a:p>
            <a:r>
              <a:rPr lang="en-US" sz="2400" dirty="0">
                <a:solidFill>
                  <a:srgbClr val="40403D"/>
                </a:solidFill>
                <a:ea typeface="+mn-lt"/>
                <a:cs typeface="+mn-lt"/>
              </a:rPr>
              <a:t>On average, adults residing in the United States devoted 46 minutes daily to using TikTok.</a:t>
            </a:r>
            <a:endParaRPr lang="en-US" sz="2400" dirty="0">
              <a:solidFill>
                <a:srgbClr val="40403D"/>
              </a:solidFill>
              <a:cs typeface="Calibri"/>
            </a:endParaRPr>
          </a:p>
        </p:txBody>
      </p:sp>
      <p:sp>
        <p:nvSpPr>
          <p:cNvPr id="7" name="TextBox 6">
            <a:extLst>
              <a:ext uri="{FF2B5EF4-FFF2-40B4-BE49-F238E27FC236}">
                <a16:creationId xmlns:a16="http://schemas.microsoft.com/office/drawing/2014/main" id="{859E80C9-E9D4-6002-9B9D-7ED6C5AF2789}"/>
              </a:ext>
            </a:extLst>
          </p:cNvPr>
          <p:cNvSpPr txBox="1"/>
          <p:nvPr/>
        </p:nvSpPr>
        <p:spPr>
          <a:xfrm>
            <a:off x="3664127" y="1120364"/>
            <a:ext cx="8665109" cy="646331"/>
          </a:xfrm>
          <a:prstGeom prst="rect">
            <a:avLst/>
          </a:prstGeom>
          <a:noFill/>
        </p:spPr>
        <p:txBody>
          <a:bodyPr wrap="square" lIns="91440" tIns="45720" rIns="91440" bIns="45720" anchor="t">
            <a:spAutoFit/>
          </a:bodyPr>
          <a:lstStyle/>
          <a:p>
            <a:r>
              <a:rPr lang="en-US" sz="3600" b="1" dirty="0">
                <a:solidFill>
                  <a:srgbClr val="166342"/>
                </a:solidFill>
                <a:latin typeface="Arial" panose="020B0604020202020204" pitchFamily="34" charset="0"/>
                <a:cs typeface="Arial" panose="020B0604020202020204" pitchFamily="34" charset="0"/>
              </a:rPr>
              <a:t>TikTok</a:t>
            </a:r>
            <a:endParaRPr lang="en-US" dirty="0">
              <a:solidFill>
                <a:srgbClr val="166342"/>
              </a:solidFill>
              <a:latin typeface="Arial" panose="020B0604020202020204" pitchFamily="34" charset="0"/>
              <a:cs typeface="Arial" panose="020B0604020202020204" pitchFamily="34" charset="0"/>
            </a:endParaRPr>
          </a:p>
        </p:txBody>
      </p:sp>
      <p:pic>
        <p:nvPicPr>
          <p:cNvPr id="2" name="Picture 1" descr="THE NEW TIKTOK LOGO PNG 2023">
            <a:extLst>
              <a:ext uri="{FF2B5EF4-FFF2-40B4-BE49-F238E27FC236}">
                <a16:creationId xmlns:a16="http://schemas.microsoft.com/office/drawing/2014/main" id="{C92432F5-2EAB-5ED4-489D-78F812590B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0715" y="815966"/>
            <a:ext cx="1795027" cy="2021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615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2AC386-B5DD-97CD-B1DA-3E79372645D7}"/>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D8AC193-C467-A7BA-2FE6-1E93FE88D3D6}"/>
              </a:ext>
            </a:extLst>
          </p:cNvPr>
          <p:cNvPicPr>
            <a:picLocks noChangeAspect="1"/>
          </p:cNvPicPr>
          <p:nvPr/>
        </p:nvPicPr>
        <p:blipFill>
          <a:blip r:embed="rId4"/>
          <a:srcRect/>
          <a:stretch/>
        </p:blipFill>
        <p:spPr>
          <a:xfrm>
            <a:off x="457202" y="4583982"/>
            <a:ext cx="2743198" cy="2743198"/>
          </a:xfrm>
          <a:prstGeom prst="rect">
            <a:avLst/>
          </a:prstGeom>
        </p:spPr>
      </p:pic>
      <p:sp>
        <p:nvSpPr>
          <p:cNvPr id="2" name="Title 1">
            <a:extLst>
              <a:ext uri="{FF2B5EF4-FFF2-40B4-BE49-F238E27FC236}">
                <a16:creationId xmlns:a16="http://schemas.microsoft.com/office/drawing/2014/main" id="{2E124F59-71C0-1146-9C75-B6C41D9D84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DC385A-8015-7C4E-A706-256AB96D3A41}"/>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BAAF7A95-D408-4986-EC74-FCCEBF0ED2AD}"/>
              </a:ext>
            </a:extLst>
          </p:cNvPr>
          <p:cNvSpPr txBox="1">
            <a:spLocks/>
          </p:cNvSpPr>
          <p:nvPr/>
        </p:nvSpPr>
        <p:spPr>
          <a:xfrm>
            <a:off x="4827738" y="1915772"/>
            <a:ext cx="6761075" cy="38218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568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568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568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cs typeface="Calibri"/>
            </a:endParaRPr>
          </a:p>
        </p:txBody>
      </p:sp>
      <p:sp>
        <p:nvSpPr>
          <p:cNvPr id="10" name="Content Placeholder 2">
            <a:extLst>
              <a:ext uri="{FF2B5EF4-FFF2-40B4-BE49-F238E27FC236}">
                <a16:creationId xmlns:a16="http://schemas.microsoft.com/office/drawing/2014/main" id="{E7A55919-28F2-B60F-EFDC-9D476DC7747D}"/>
              </a:ext>
            </a:extLst>
          </p:cNvPr>
          <p:cNvSpPr txBox="1">
            <a:spLocks/>
          </p:cNvSpPr>
          <p:nvPr/>
        </p:nvSpPr>
        <p:spPr>
          <a:xfrm>
            <a:off x="3567796" y="1694741"/>
            <a:ext cx="7787136" cy="435752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568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568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568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40403D"/>
                </a:solidFill>
                <a:ea typeface="+mn-lt"/>
                <a:cs typeface="+mn-lt"/>
              </a:rPr>
              <a:t>YouTube is the second most visited website in the U.S. (</a:t>
            </a:r>
            <a:r>
              <a:rPr lang="en-US" sz="2400" b="1" dirty="0">
                <a:solidFill>
                  <a:srgbClr val="40403D"/>
                </a:solidFill>
                <a:ea typeface="+mn-lt"/>
                <a:cs typeface="+mn-lt"/>
                <a:hlinkClick r:id="rId5">
                  <a:extLst>
                    <a:ext uri="{A12FA001-AC4F-418D-AE19-62706E023703}">
                      <ahyp:hlinkClr xmlns:ahyp="http://schemas.microsoft.com/office/drawing/2018/hyperlinkcolor" val="tx"/>
                    </a:ext>
                  </a:extLst>
                </a:hlinkClick>
              </a:rPr>
              <a:t>Semrush</a:t>
            </a:r>
            <a:r>
              <a:rPr lang="en-US" sz="2400" dirty="0">
                <a:solidFill>
                  <a:srgbClr val="40403D"/>
                </a:solidFill>
                <a:ea typeface="+mn-lt"/>
                <a:cs typeface="+mn-lt"/>
              </a:rPr>
              <a:t>)</a:t>
            </a:r>
            <a:endParaRPr lang="en-US" dirty="0">
              <a:solidFill>
                <a:srgbClr val="40403D"/>
              </a:solidFill>
              <a:ea typeface="+mn-lt"/>
              <a:cs typeface="+mn-lt"/>
            </a:endParaRPr>
          </a:p>
          <a:p>
            <a:r>
              <a:rPr lang="en-US" sz="2400" dirty="0">
                <a:solidFill>
                  <a:srgbClr val="40403D"/>
                </a:solidFill>
                <a:ea typeface="+mn-lt"/>
                <a:cs typeface="+mn-lt"/>
              </a:rPr>
              <a:t>A quarter of U.S. adults regularly get news from YouTube. (</a:t>
            </a:r>
            <a:r>
              <a:rPr lang="en-US" sz="2400" b="1" dirty="0">
                <a:solidFill>
                  <a:srgbClr val="40403D"/>
                </a:solidFill>
                <a:ea typeface="+mn-lt"/>
                <a:cs typeface="+mn-lt"/>
                <a:hlinkClick r:id="rId6">
                  <a:extLst>
                    <a:ext uri="{A12FA001-AC4F-418D-AE19-62706E023703}">
                      <ahyp:hlinkClr xmlns:ahyp="http://schemas.microsoft.com/office/drawing/2018/hyperlinkcolor" val="tx"/>
                    </a:ext>
                  </a:extLst>
                </a:hlinkClick>
              </a:rPr>
              <a:t>Pew Research Center</a:t>
            </a:r>
            <a:r>
              <a:rPr lang="en-US" sz="2400" dirty="0">
                <a:solidFill>
                  <a:srgbClr val="40403D"/>
                </a:solidFill>
                <a:ea typeface="+mn-lt"/>
                <a:cs typeface="+mn-lt"/>
              </a:rPr>
              <a:t>)</a:t>
            </a:r>
            <a:endParaRPr lang="en-US" dirty="0">
              <a:solidFill>
                <a:srgbClr val="40403D"/>
              </a:solidFill>
            </a:endParaRPr>
          </a:p>
          <a:p>
            <a:r>
              <a:rPr lang="en-US" sz="2400" dirty="0">
                <a:solidFill>
                  <a:srgbClr val="40403D"/>
                </a:solidFill>
                <a:ea typeface="+mn-lt"/>
                <a:cs typeface="+mn-lt"/>
              </a:rPr>
              <a:t>YouTube is almost equally as popular with Gen Z, Millennials, and Gen X audiences. (</a:t>
            </a:r>
            <a:r>
              <a:rPr lang="en-US" sz="2400" b="1" dirty="0">
                <a:solidFill>
                  <a:srgbClr val="40403D"/>
                </a:solidFill>
                <a:ea typeface="+mn-lt"/>
                <a:cs typeface="+mn-lt"/>
                <a:hlinkClick r:id="rId7">
                  <a:extLst>
                    <a:ext uri="{A12FA001-AC4F-418D-AE19-62706E023703}">
                      <ahyp:hlinkClr xmlns:ahyp="http://schemas.microsoft.com/office/drawing/2018/hyperlinkcolor" val="tx"/>
                    </a:ext>
                  </a:extLst>
                </a:hlinkClick>
              </a:rPr>
              <a:t>HubSpot Blog Research</a:t>
            </a:r>
            <a:r>
              <a:rPr lang="en-US" sz="2400" dirty="0">
                <a:solidFill>
                  <a:srgbClr val="40403D"/>
                </a:solidFill>
                <a:ea typeface="+mn-lt"/>
                <a:cs typeface="+mn-lt"/>
              </a:rPr>
              <a:t>)</a:t>
            </a:r>
            <a:endParaRPr lang="en-US" dirty="0">
              <a:solidFill>
                <a:srgbClr val="40403D"/>
              </a:solidFill>
            </a:endParaRPr>
          </a:p>
          <a:p>
            <a:r>
              <a:rPr lang="en-US" sz="2400" dirty="0">
                <a:solidFill>
                  <a:srgbClr val="40403D"/>
                </a:solidFill>
                <a:ea typeface="+mn-lt"/>
                <a:cs typeface="+mn-lt"/>
              </a:rPr>
              <a:t>YouTube is Baby Boomers second favorite social media app. (</a:t>
            </a:r>
            <a:r>
              <a:rPr lang="en-US" sz="2400" b="1" dirty="0">
                <a:solidFill>
                  <a:srgbClr val="40403D"/>
                </a:solidFill>
                <a:ea typeface="+mn-lt"/>
                <a:cs typeface="+mn-lt"/>
                <a:hlinkClick r:id="rId7">
                  <a:extLst>
                    <a:ext uri="{A12FA001-AC4F-418D-AE19-62706E023703}">
                      <ahyp:hlinkClr xmlns:ahyp="http://schemas.microsoft.com/office/drawing/2018/hyperlinkcolor" val="tx"/>
                    </a:ext>
                  </a:extLst>
                </a:hlinkClick>
              </a:rPr>
              <a:t>HubSpot Blog Research</a:t>
            </a:r>
            <a:r>
              <a:rPr lang="en-US" sz="2400" dirty="0">
                <a:solidFill>
                  <a:srgbClr val="40403D"/>
                </a:solidFill>
                <a:ea typeface="+mn-lt"/>
                <a:cs typeface="+mn-lt"/>
              </a:rPr>
              <a:t>)</a:t>
            </a:r>
            <a:endParaRPr lang="en-US" dirty="0">
              <a:solidFill>
                <a:srgbClr val="40403D"/>
              </a:solidFill>
            </a:endParaRPr>
          </a:p>
          <a:p>
            <a:r>
              <a:rPr lang="en-US" sz="2400" dirty="0">
                <a:solidFill>
                  <a:srgbClr val="40403D"/>
                </a:solidFill>
                <a:ea typeface="+mn-lt"/>
                <a:cs typeface="+mn-lt"/>
              </a:rPr>
              <a:t>Gen </a:t>
            </a:r>
            <a:r>
              <a:rPr lang="en-US" sz="2400" dirty="0" err="1">
                <a:solidFill>
                  <a:srgbClr val="40403D"/>
                </a:solidFill>
                <a:ea typeface="+mn-lt"/>
                <a:cs typeface="+mn-lt"/>
              </a:rPr>
              <a:t>Zers</a:t>
            </a:r>
            <a:r>
              <a:rPr lang="en-US" sz="2400" dirty="0">
                <a:solidFill>
                  <a:srgbClr val="40403D"/>
                </a:solidFill>
                <a:ea typeface="+mn-lt"/>
                <a:cs typeface="+mn-lt"/>
              </a:rPr>
              <a:t> (18-24)’s second most popular way they discover new products is from YouTube ads. (</a:t>
            </a:r>
            <a:r>
              <a:rPr lang="en-US" sz="2400" b="1" dirty="0">
                <a:solidFill>
                  <a:srgbClr val="40403D"/>
                </a:solidFill>
                <a:ea typeface="+mn-lt"/>
                <a:cs typeface="+mn-lt"/>
                <a:hlinkClick r:id="rId7">
                  <a:extLst>
                    <a:ext uri="{A12FA001-AC4F-418D-AE19-62706E023703}">
                      <ahyp:hlinkClr xmlns:ahyp="http://schemas.microsoft.com/office/drawing/2018/hyperlinkcolor" val="tx"/>
                    </a:ext>
                  </a:extLst>
                </a:hlinkClick>
              </a:rPr>
              <a:t>HubSpot Blog Research</a:t>
            </a:r>
            <a:r>
              <a:rPr lang="en-US" sz="2400" dirty="0">
                <a:solidFill>
                  <a:srgbClr val="40403D"/>
                </a:solidFill>
                <a:ea typeface="+mn-lt"/>
                <a:cs typeface="+mn-lt"/>
              </a:rPr>
              <a:t>)</a:t>
            </a:r>
            <a:endParaRPr lang="en-US" dirty="0">
              <a:solidFill>
                <a:srgbClr val="40403D"/>
              </a:solidFill>
              <a:ea typeface="+mn-lt"/>
              <a:cs typeface="+mn-lt"/>
            </a:endParaRPr>
          </a:p>
          <a:p>
            <a:pPr>
              <a:buFont typeface="Arial" panose="020B0604020202020204" pitchFamily="34" charset="0"/>
              <a:buChar char="•"/>
            </a:pPr>
            <a:endParaRPr lang="en-US" sz="2400" dirty="0">
              <a:solidFill>
                <a:srgbClr val="40403D"/>
              </a:solidFill>
              <a:cs typeface="Calibri"/>
            </a:endParaRPr>
          </a:p>
        </p:txBody>
      </p:sp>
      <p:sp>
        <p:nvSpPr>
          <p:cNvPr id="12" name="TextBox 11">
            <a:extLst>
              <a:ext uri="{FF2B5EF4-FFF2-40B4-BE49-F238E27FC236}">
                <a16:creationId xmlns:a16="http://schemas.microsoft.com/office/drawing/2014/main" id="{65A30F19-2D61-83EE-C6BE-A54520A9CCD8}"/>
              </a:ext>
            </a:extLst>
          </p:cNvPr>
          <p:cNvSpPr txBox="1"/>
          <p:nvPr/>
        </p:nvSpPr>
        <p:spPr>
          <a:xfrm>
            <a:off x="3703599" y="1006206"/>
            <a:ext cx="8665109" cy="646331"/>
          </a:xfrm>
          <a:prstGeom prst="rect">
            <a:avLst/>
          </a:prstGeom>
          <a:noFill/>
        </p:spPr>
        <p:txBody>
          <a:bodyPr wrap="square" lIns="91440" tIns="45720" rIns="91440" bIns="45720" anchor="t">
            <a:spAutoFit/>
          </a:bodyPr>
          <a:lstStyle/>
          <a:p>
            <a:r>
              <a:rPr lang="en-US" sz="3600" b="1" dirty="0">
                <a:solidFill>
                  <a:srgbClr val="166342"/>
                </a:solidFill>
                <a:latin typeface="FUTURA MEDIUM"/>
                <a:cs typeface="Futura"/>
              </a:rPr>
              <a:t>YouTube</a:t>
            </a:r>
            <a:endParaRPr lang="en-US" dirty="0">
              <a:solidFill>
                <a:srgbClr val="166342"/>
              </a:solidFill>
            </a:endParaRPr>
          </a:p>
        </p:txBody>
      </p:sp>
      <p:pic>
        <p:nvPicPr>
          <p:cNvPr id="6" name="Picture 10" descr="A picture containing text, sign, clock, vector graphics&#10;&#10;Description automatically generated">
            <a:extLst>
              <a:ext uri="{FF2B5EF4-FFF2-40B4-BE49-F238E27FC236}">
                <a16:creationId xmlns:a16="http://schemas.microsoft.com/office/drawing/2014/main" id="{0AF52E30-F891-8343-1DF5-E437417374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3220" y="1327381"/>
            <a:ext cx="1917771"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493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530216-010A-5CE8-B2E9-9E56F1E392B8}"/>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CEEA960-0A17-FCE3-4E49-70251D989BF0}"/>
              </a:ext>
            </a:extLst>
          </p:cNvPr>
          <p:cNvPicPr>
            <a:picLocks noChangeAspect="1"/>
          </p:cNvPicPr>
          <p:nvPr/>
        </p:nvPicPr>
        <p:blipFill>
          <a:blip r:embed="rId4"/>
          <a:srcRect/>
          <a:stretch/>
        </p:blipFill>
        <p:spPr>
          <a:xfrm>
            <a:off x="457202" y="4583982"/>
            <a:ext cx="2743198" cy="2743198"/>
          </a:xfrm>
          <a:prstGeom prst="rect">
            <a:avLst/>
          </a:prstGeom>
        </p:spPr>
      </p:pic>
      <p:sp>
        <p:nvSpPr>
          <p:cNvPr id="2" name="Title 1">
            <a:extLst>
              <a:ext uri="{FF2B5EF4-FFF2-40B4-BE49-F238E27FC236}">
                <a16:creationId xmlns:a16="http://schemas.microsoft.com/office/drawing/2014/main" id="{2E124F59-71C0-1146-9C75-B6C41D9D8461}"/>
              </a:ext>
            </a:extLst>
          </p:cNvPr>
          <p:cNvSpPr>
            <a:spLocks noGrp="1"/>
          </p:cNvSpPr>
          <p:nvPr>
            <p:ph type="title"/>
          </p:nvPr>
        </p:nvSpPr>
        <p:spPr>
          <a:xfrm>
            <a:off x="838200" y="1270157"/>
            <a:ext cx="7315200" cy="1325563"/>
          </a:xfrm>
        </p:spPr>
        <p:txBody>
          <a:bodyPr/>
          <a:lstStyle/>
          <a:p>
            <a:endParaRPr lang="en-US"/>
          </a:p>
        </p:txBody>
      </p:sp>
      <p:sp>
        <p:nvSpPr>
          <p:cNvPr id="3" name="Content Placeholder 2">
            <a:extLst>
              <a:ext uri="{FF2B5EF4-FFF2-40B4-BE49-F238E27FC236}">
                <a16:creationId xmlns:a16="http://schemas.microsoft.com/office/drawing/2014/main" id="{73DC385A-8015-7C4E-A706-256AB96D3A41}"/>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BAAF7A95-D408-4986-EC74-FCCEBF0ED2AD}"/>
              </a:ext>
            </a:extLst>
          </p:cNvPr>
          <p:cNvSpPr txBox="1">
            <a:spLocks/>
          </p:cNvSpPr>
          <p:nvPr/>
        </p:nvSpPr>
        <p:spPr>
          <a:xfrm>
            <a:off x="4827738" y="1915772"/>
            <a:ext cx="6761075" cy="38218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568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568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568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cs typeface="Calibri"/>
            </a:endParaRPr>
          </a:p>
        </p:txBody>
      </p:sp>
      <p:sp>
        <p:nvSpPr>
          <p:cNvPr id="10" name="Content Placeholder 2">
            <a:extLst>
              <a:ext uri="{FF2B5EF4-FFF2-40B4-BE49-F238E27FC236}">
                <a16:creationId xmlns:a16="http://schemas.microsoft.com/office/drawing/2014/main" id="{E7A55919-28F2-B60F-EFDC-9D476DC7747D}"/>
              </a:ext>
            </a:extLst>
          </p:cNvPr>
          <p:cNvSpPr txBox="1">
            <a:spLocks/>
          </p:cNvSpPr>
          <p:nvPr/>
        </p:nvSpPr>
        <p:spPr>
          <a:xfrm>
            <a:off x="3567796" y="1903747"/>
            <a:ext cx="7787136" cy="435752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568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568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568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40403D"/>
                </a:solidFill>
                <a:ea typeface="+mn-lt"/>
                <a:cs typeface="+mn-lt"/>
              </a:rPr>
              <a:t>Twitter is the seventh most visited website in the U.S. (</a:t>
            </a:r>
            <a:r>
              <a:rPr lang="en-US" sz="2400" b="1" dirty="0">
                <a:solidFill>
                  <a:srgbClr val="40403D"/>
                </a:solidFill>
                <a:ea typeface="+mn-lt"/>
                <a:cs typeface="+mn-lt"/>
                <a:hlinkClick r:id="rId5">
                  <a:extLst>
                    <a:ext uri="{A12FA001-AC4F-418D-AE19-62706E023703}">
                      <ahyp:hlinkClr xmlns:ahyp="http://schemas.microsoft.com/office/drawing/2018/hyperlinkcolor" val="tx"/>
                    </a:ext>
                  </a:extLst>
                </a:hlinkClick>
              </a:rPr>
              <a:t>Semrush</a:t>
            </a:r>
            <a:r>
              <a:rPr lang="en-US" sz="2400" dirty="0">
                <a:solidFill>
                  <a:srgbClr val="40403D"/>
                </a:solidFill>
                <a:ea typeface="+mn-lt"/>
                <a:cs typeface="+mn-lt"/>
              </a:rPr>
              <a:t>)</a:t>
            </a:r>
            <a:endParaRPr lang="en-US" dirty="0">
              <a:solidFill>
                <a:srgbClr val="40403D"/>
              </a:solidFill>
              <a:ea typeface="+mn-lt"/>
              <a:cs typeface="+mn-lt"/>
            </a:endParaRPr>
          </a:p>
          <a:p>
            <a:r>
              <a:rPr lang="en-US" sz="2400" dirty="0">
                <a:solidFill>
                  <a:srgbClr val="40403D"/>
                </a:solidFill>
                <a:ea typeface="+mn-lt"/>
                <a:cs typeface="+mn-lt"/>
              </a:rPr>
              <a:t>There are 347,200 Tweets sent per minute on Twitter. (</a:t>
            </a:r>
            <a:r>
              <a:rPr lang="en-US" sz="2400" b="1" dirty="0">
                <a:solidFill>
                  <a:srgbClr val="40403D"/>
                </a:solidFill>
                <a:ea typeface="+mn-lt"/>
                <a:cs typeface="+mn-lt"/>
                <a:hlinkClick r:id="rId6">
                  <a:extLst>
                    <a:ext uri="{A12FA001-AC4F-418D-AE19-62706E023703}">
                      <ahyp:hlinkClr xmlns:ahyp="http://schemas.microsoft.com/office/drawing/2018/hyperlinkcolor" val="tx"/>
                    </a:ext>
                  </a:extLst>
                </a:hlinkClick>
              </a:rPr>
              <a:t>Statista</a:t>
            </a:r>
            <a:r>
              <a:rPr lang="en-US" sz="2400" dirty="0">
                <a:solidFill>
                  <a:srgbClr val="40403D"/>
                </a:solidFill>
                <a:ea typeface="+mn-lt"/>
                <a:cs typeface="+mn-lt"/>
              </a:rPr>
              <a:t>)</a:t>
            </a:r>
            <a:endParaRPr lang="en-US" dirty="0">
              <a:solidFill>
                <a:srgbClr val="40403D"/>
              </a:solidFill>
              <a:ea typeface="+mn-lt"/>
              <a:cs typeface="+mn-lt"/>
            </a:endParaRPr>
          </a:p>
          <a:p>
            <a:r>
              <a:rPr lang="en-US" sz="2400" dirty="0">
                <a:solidFill>
                  <a:srgbClr val="40403D"/>
                </a:solidFill>
                <a:ea typeface="+mn-lt"/>
                <a:cs typeface="+mn-lt"/>
              </a:rPr>
              <a:t>As of December 2022 Twitter’s audience is over 368 million monthly active users globally. (</a:t>
            </a:r>
            <a:r>
              <a:rPr lang="en-US" sz="2400" b="1" dirty="0">
                <a:solidFill>
                  <a:srgbClr val="40403D"/>
                </a:solidFill>
                <a:ea typeface="+mn-lt"/>
                <a:cs typeface="+mn-lt"/>
                <a:hlinkClick r:id="rId7">
                  <a:extLst>
                    <a:ext uri="{A12FA001-AC4F-418D-AE19-62706E023703}">
                      <ahyp:hlinkClr xmlns:ahyp="http://schemas.microsoft.com/office/drawing/2018/hyperlinkcolor" val="tx"/>
                    </a:ext>
                  </a:extLst>
                </a:hlinkClick>
              </a:rPr>
              <a:t>Statista</a:t>
            </a:r>
            <a:r>
              <a:rPr lang="en-US" sz="2400" dirty="0">
                <a:solidFill>
                  <a:srgbClr val="40403D"/>
                </a:solidFill>
                <a:ea typeface="+mn-lt"/>
                <a:cs typeface="+mn-lt"/>
              </a:rPr>
              <a:t>)</a:t>
            </a:r>
            <a:endParaRPr lang="en-US" dirty="0">
              <a:solidFill>
                <a:srgbClr val="40403D"/>
              </a:solidFill>
              <a:ea typeface="+mn-lt"/>
              <a:cs typeface="+mn-lt"/>
            </a:endParaRPr>
          </a:p>
          <a:p>
            <a:r>
              <a:rPr lang="en-US" sz="2400" dirty="0">
                <a:solidFill>
                  <a:srgbClr val="40403D"/>
                </a:solidFill>
                <a:ea typeface="+mn-lt"/>
                <a:cs typeface="+mn-lt"/>
              </a:rPr>
              <a:t>The average amount of time per day spend on Twitter is 31 minutes. (</a:t>
            </a:r>
            <a:r>
              <a:rPr lang="en-US" sz="2400" b="1" dirty="0">
                <a:solidFill>
                  <a:srgbClr val="40403D"/>
                </a:solidFill>
                <a:ea typeface="+mn-lt"/>
                <a:cs typeface="+mn-lt"/>
                <a:hlinkClick r:id="rId8">
                  <a:extLst>
                    <a:ext uri="{A12FA001-AC4F-418D-AE19-62706E023703}">
                      <ahyp:hlinkClr xmlns:ahyp="http://schemas.microsoft.com/office/drawing/2018/hyperlinkcolor" val="tx"/>
                    </a:ext>
                  </a:extLst>
                </a:hlinkClick>
              </a:rPr>
              <a:t>Statista</a:t>
            </a:r>
            <a:r>
              <a:rPr lang="en-US" sz="2400" dirty="0">
                <a:solidFill>
                  <a:srgbClr val="40403D"/>
                </a:solidFill>
                <a:ea typeface="+mn-lt"/>
                <a:cs typeface="+mn-lt"/>
              </a:rPr>
              <a:t>)</a:t>
            </a:r>
            <a:endParaRPr lang="en-US" dirty="0">
              <a:solidFill>
                <a:srgbClr val="40403D"/>
              </a:solidFill>
              <a:ea typeface="+mn-lt"/>
              <a:cs typeface="+mn-lt"/>
            </a:endParaRPr>
          </a:p>
          <a:p>
            <a:pPr>
              <a:buFont typeface="Arial" panose="020B0604020202020204" pitchFamily="34" charset="0"/>
              <a:buChar char="•"/>
            </a:pPr>
            <a:endParaRPr lang="en-US" sz="2400" dirty="0">
              <a:solidFill>
                <a:srgbClr val="40403D"/>
              </a:solidFill>
              <a:cs typeface="Calibri"/>
            </a:endParaRPr>
          </a:p>
        </p:txBody>
      </p:sp>
      <p:sp>
        <p:nvSpPr>
          <p:cNvPr id="12" name="TextBox 11">
            <a:extLst>
              <a:ext uri="{FF2B5EF4-FFF2-40B4-BE49-F238E27FC236}">
                <a16:creationId xmlns:a16="http://schemas.microsoft.com/office/drawing/2014/main" id="{65A30F19-2D61-83EE-C6BE-A54520A9CCD8}"/>
              </a:ext>
            </a:extLst>
          </p:cNvPr>
          <p:cNvSpPr txBox="1"/>
          <p:nvPr/>
        </p:nvSpPr>
        <p:spPr>
          <a:xfrm>
            <a:off x="3703599" y="1215212"/>
            <a:ext cx="8665109" cy="646331"/>
          </a:xfrm>
          <a:prstGeom prst="rect">
            <a:avLst/>
          </a:prstGeom>
          <a:noFill/>
        </p:spPr>
        <p:txBody>
          <a:bodyPr wrap="square" lIns="91440" tIns="45720" rIns="91440" bIns="45720" anchor="t">
            <a:spAutoFit/>
          </a:bodyPr>
          <a:lstStyle/>
          <a:p>
            <a:r>
              <a:rPr lang="en-US" sz="3600" b="1" dirty="0">
                <a:solidFill>
                  <a:srgbClr val="166342"/>
                </a:solidFill>
                <a:latin typeface="FUTURA MEDIUM"/>
                <a:cs typeface="Futura"/>
              </a:rPr>
              <a:t>Twitter/ X </a:t>
            </a:r>
            <a:endParaRPr lang="en-US" dirty="0">
              <a:solidFill>
                <a:srgbClr val="166342"/>
              </a:solidFill>
            </a:endParaRPr>
          </a:p>
        </p:txBody>
      </p:sp>
      <p:pic>
        <p:nvPicPr>
          <p:cNvPr id="7" name="Picture 8" descr="A picture containing ax, vector graphics&#10;&#10;Description automatically generated">
            <a:extLst>
              <a:ext uri="{FF2B5EF4-FFF2-40B4-BE49-F238E27FC236}">
                <a16:creationId xmlns:a16="http://schemas.microsoft.com/office/drawing/2014/main" id="{F4C4335D-245A-BEE2-B72B-D99A748432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0927" y="1347774"/>
            <a:ext cx="1855537" cy="15262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68C50FB-1AF0-5B37-831D-DB67E4F62F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1564" y="3319379"/>
            <a:ext cx="1526261" cy="1526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783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01F19-A144-E12C-B023-78FF005513B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0F1B11C-7DC9-8F7F-5E69-0D3C06422B72}"/>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E4095A4-98B5-188E-389F-870F255CC101}"/>
              </a:ext>
            </a:extLst>
          </p:cNvPr>
          <p:cNvPicPr>
            <a:picLocks noChangeAspect="1"/>
          </p:cNvPicPr>
          <p:nvPr/>
        </p:nvPicPr>
        <p:blipFill>
          <a:blip r:embed="rId4"/>
          <a:srcRect/>
          <a:stretch/>
        </p:blipFill>
        <p:spPr>
          <a:xfrm>
            <a:off x="457202" y="4583982"/>
            <a:ext cx="2743198" cy="2743198"/>
          </a:xfrm>
          <a:prstGeom prst="rect">
            <a:avLst/>
          </a:prstGeom>
        </p:spPr>
      </p:pic>
      <p:sp>
        <p:nvSpPr>
          <p:cNvPr id="5" name="Content Placeholder 2">
            <a:extLst>
              <a:ext uri="{FF2B5EF4-FFF2-40B4-BE49-F238E27FC236}">
                <a16:creationId xmlns:a16="http://schemas.microsoft.com/office/drawing/2014/main" id="{F9AA2E45-4E45-AE70-1F26-7DEB942DDC76}"/>
              </a:ext>
            </a:extLst>
          </p:cNvPr>
          <p:cNvSpPr txBox="1">
            <a:spLocks/>
          </p:cNvSpPr>
          <p:nvPr/>
        </p:nvSpPr>
        <p:spPr>
          <a:xfrm>
            <a:off x="4827738" y="1915772"/>
            <a:ext cx="6761075" cy="38218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568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568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568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cs typeface="Calibri"/>
            </a:endParaRPr>
          </a:p>
        </p:txBody>
      </p:sp>
      <p:sp>
        <p:nvSpPr>
          <p:cNvPr id="10" name="Content Placeholder 2">
            <a:extLst>
              <a:ext uri="{FF2B5EF4-FFF2-40B4-BE49-F238E27FC236}">
                <a16:creationId xmlns:a16="http://schemas.microsoft.com/office/drawing/2014/main" id="{D8BCEA79-0A35-C47E-D83A-9EC0AF3C854E}"/>
              </a:ext>
            </a:extLst>
          </p:cNvPr>
          <p:cNvSpPr txBox="1">
            <a:spLocks/>
          </p:cNvSpPr>
          <p:nvPr/>
        </p:nvSpPr>
        <p:spPr>
          <a:xfrm>
            <a:off x="3567796" y="1903747"/>
            <a:ext cx="7787136" cy="435752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568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568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568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568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i="0" dirty="0">
                <a:solidFill>
                  <a:srgbClr val="40403D"/>
                </a:solidFill>
                <a:effectLst/>
                <a:latin typeface="Arial" panose="020B0604020202020204" pitchFamily="34" charset="0"/>
                <a:cs typeface="Arial" panose="020B0604020202020204" pitchFamily="34" charset="0"/>
              </a:rPr>
              <a:t>Every month </a:t>
            </a:r>
            <a:r>
              <a:rPr lang="en-US" sz="1400" b="1" i="0" u="sng" dirty="0">
                <a:solidFill>
                  <a:srgbClr val="40403D"/>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460 million people</a:t>
            </a:r>
            <a:r>
              <a:rPr lang="en-US" sz="1400" b="0" i="0" dirty="0">
                <a:solidFill>
                  <a:srgbClr val="40403D"/>
                </a:solidFill>
                <a:effectLst/>
                <a:latin typeface="Arial" panose="020B0604020202020204" pitchFamily="34" charset="0"/>
                <a:cs typeface="Arial" panose="020B0604020202020204" pitchFamily="34" charset="0"/>
              </a:rPr>
              <a:t> use the platform.</a:t>
            </a:r>
          </a:p>
          <a:p>
            <a:pPr algn="l"/>
            <a:r>
              <a:rPr lang="en-US" sz="1400" b="0" i="0" u="none" strike="noStrike" dirty="0">
                <a:solidFill>
                  <a:srgbClr val="40403D"/>
                </a:solidFill>
                <a:effectLst/>
                <a:latin typeface="Arial" panose="020B0604020202020204" pitchFamily="34" charset="0"/>
                <a:cs typeface="Arial" panose="020B0604020202020204" pitchFamily="34" charset="0"/>
              </a:rPr>
              <a:t>People come to Pinterest looking for inspiration and trip planning. Traffic coming from the site leads to more opt-ins, conversions and sales than from other social media platforms. </a:t>
            </a:r>
            <a:r>
              <a:rPr lang="en-US" sz="1400" b="1" i="0" u="none" strike="noStrike" dirty="0">
                <a:solidFill>
                  <a:srgbClr val="40403D"/>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87% of survey participants</a:t>
            </a:r>
            <a:r>
              <a:rPr lang="en-US" sz="1400" b="1" i="0" u="none" strike="noStrike" dirty="0">
                <a:solidFill>
                  <a:srgbClr val="40403D"/>
                </a:solidFill>
                <a:effectLst/>
                <a:latin typeface="Arial" panose="020B0604020202020204" pitchFamily="34" charset="0"/>
                <a:cs typeface="Arial" panose="020B0604020202020204" pitchFamily="34" charset="0"/>
              </a:rPr>
              <a:t> </a:t>
            </a:r>
            <a:r>
              <a:rPr lang="en-US" sz="1400" b="0" i="0" u="none" strike="noStrike" dirty="0">
                <a:solidFill>
                  <a:srgbClr val="40403D"/>
                </a:solidFill>
                <a:effectLst/>
                <a:latin typeface="Arial" panose="020B0604020202020204" pitchFamily="34" charset="0"/>
                <a:cs typeface="Arial" panose="020B0604020202020204" pitchFamily="34" charset="0"/>
              </a:rPr>
              <a:t>revealed that </a:t>
            </a:r>
            <a:r>
              <a:rPr lang="en-US" sz="1400" b="1" i="0" u="none" strike="noStrike" dirty="0">
                <a:solidFill>
                  <a:srgbClr val="40403D"/>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using Pinterest affected their purchasing decisions</a:t>
            </a:r>
            <a:r>
              <a:rPr lang="en-US" sz="1400" b="1" i="0" u="none" strike="noStrike" dirty="0">
                <a:solidFill>
                  <a:srgbClr val="40403D"/>
                </a:solidFill>
                <a:effectLst/>
                <a:latin typeface="Arial" panose="020B0604020202020204" pitchFamily="34" charset="0"/>
                <a:cs typeface="Arial" panose="020B0604020202020204" pitchFamily="34" charset="0"/>
              </a:rPr>
              <a:t>.</a:t>
            </a:r>
          </a:p>
          <a:p>
            <a:pPr algn="l"/>
            <a:r>
              <a:rPr lang="en-US" sz="1400" b="0" i="0" dirty="0">
                <a:solidFill>
                  <a:srgbClr val="40403D"/>
                </a:solidFill>
                <a:effectLst/>
                <a:latin typeface="Arial" panose="020B0604020202020204" pitchFamily="34" charset="0"/>
                <a:cs typeface="Arial" panose="020B0604020202020204" pitchFamily="34" charset="0"/>
              </a:rPr>
              <a:t>12.5x</a:t>
            </a:r>
            <a:r>
              <a:rPr lang="en-US" sz="1400" dirty="0">
                <a:solidFill>
                  <a:srgbClr val="40403D"/>
                </a:solidFill>
                <a:latin typeface="Arial" panose="020B0604020202020204" pitchFamily="34" charset="0"/>
                <a:cs typeface="Arial" panose="020B0604020202020204" pitchFamily="34" charset="0"/>
              </a:rPr>
              <a:t> </a:t>
            </a:r>
            <a:r>
              <a:rPr lang="en-US" sz="1400" b="0" i="0" dirty="0">
                <a:solidFill>
                  <a:srgbClr val="40403D"/>
                </a:solidFill>
                <a:effectLst/>
                <a:latin typeface="Arial" panose="020B0604020202020204" pitchFamily="34" charset="0"/>
                <a:cs typeface="Arial" panose="020B0604020202020204" pitchFamily="34" charset="0"/>
              </a:rPr>
              <a:t>increase in searches on Pinterest year over year for “RV camping tips”</a:t>
            </a:r>
            <a:r>
              <a:rPr lang="en-US" sz="800" b="0" i="0" dirty="0">
                <a:solidFill>
                  <a:srgbClr val="40403D"/>
                </a:solidFill>
                <a:effectLst/>
                <a:latin typeface="Arial" panose="020B0604020202020204" pitchFamily="34" charset="0"/>
                <a:cs typeface="Arial" panose="020B0604020202020204" pitchFamily="34" charset="0"/>
              </a:rPr>
              <a:t> 2020</a:t>
            </a:r>
            <a:endParaRPr lang="en-US" sz="1400" b="1" baseline="30000" dirty="0">
              <a:solidFill>
                <a:srgbClr val="40403D"/>
              </a:solidFill>
              <a:latin typeface="Arial" panose="020B0604020202020204" pitchFamily="34" charset="0"/>
              <a:cs typeface="Arial" panose="020B0604020202020204" pitchFamily="34" charset="0"/>
            </a:endParaRPr>
          </a:p>
          <a:p>
            <a:r>
              <a:rPr lang="en-US" sz="1400" b="0" i="0" dirty="0">
                <a:solidFill>
                  <a:srgbClr val="40403D"/>
                </a:solidFill>
                <a:effectLst/>
                <a:latin typeface="Arial" panose="020B0604020202020204" pitchFamily="34" charset="0"/>
                <a:cs typeface="Arial" panose="020B0604020202020204" pitchFamily="34" charset="0"/>
              </a:rPr>
              <a:t>Searches for “travel </a:t>
            </a:r>
            <a:r>
              <a:rPr lang="en-US" sz="1400" b="0" i="0" dirty="0" err="1">
                <a:solidFill>
                  <a:srgbClr val="40403D"/>
                </a:solidFill>
                <a:effectLst/>
                <a:latin typeface="Arial" panose="020B0604020202020204" pitchFamily="34" charset="0"/>
                <a:cs typeface="Arial" panose="020B0604020202020204" pitchFamily="34" charset="0"/>
              </a:rPr>
              <a:t>inspo</a:t>
            </a:r>
            <a:r>
              <a:rPr lang="en-US" sz="1400" b="0" i="0" dirty="0">
                <a:solidFill>
                  <a:srgbClr val="40403D"/>
                </a:solidFill>
                <a:effectLst/>
                <a:latin typeface="Arial" panose="020B0604020202020204" pitchFamily="34" charset="0"/>
                <a:cs typeface="Arial" panose="020B0604020202020204" pitchFamily="34" charset="0"/>
              </a:rPr>
              <a:t>” increased by +87% during mid-March to mid-April alone and are continuing to rise. </a:t>
            </a:r>
            <a:r>
              <a:rPr lang="en-US" sz="600" b="0" i="0" dirty="0">
                <a:solidFill>
                  <a:srgbClr val="40403D"/>
                </a:solidFill>
                <a:effectLst/>
                <a:latin typeface="Arial" panose="020B0604020202020204" pitchFamily="34" charset="0"/>
                <a:cs typeface="Arial" panose="020B0604020202020204" pitchFamily="34" charset="0"/>
              </a:rPr>
              <a:t>2022</a:t>
            </a:r>
            <a:endParaRPr lang="en-US" sz="1400" b="0" i="0" dirty="0">
              <a:solidFill>
                <a:srgbClr val="40403D"/>
              </a:solidFill>
              <a:effectLst/>
              <a:latin typeface="Arial" panose="020B0604020202020204" pitchFamily="34" charset="0"/>
              <a:cs typeface="Arial" panose="020B0604020202020204" pitchFamily="34" charset="0"/>
            </a:endParaRPr>
          </a:p>
          <a:p>
            <a:r>
              <a:rPr lang="en-US" sz="1400" b="0" i="0" u="sng" dirty="0">
                <a:solidFill>
                  <a:srgbClr val="40403D"/>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45% of Americans with a household income of more than $100,000 use Pinterest.</a:t>
            </a:r>
            <a:endParaRPr lang="en-US" sz="1400" dirty="0">
              <a:solidFill>
                <a:srgbClr val="40403D"/>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3673202-BAEB-128D-4764-54BEB9D0B527}"/>
              </a:ext>
            </a:extLst>
          </p:cNvPr>
          <p:cNvSpPr txBox="1"/>
          <p:nvPr/>
        </p:nvSpPr>
        <p:spPr>
          <a:xfrm>
            <a:off x="3703599" y="1215212"/>
            <a:ext cx="8665109" cy="646331"/>
          </a:xfrm>
          <a:prstGeom prst="rect">
            <a:avLst/>
          </a:prstGeom>
          <a:noFill/>
        </p:spPr>
        <p:txBody>
          <a:bodyPr wrap="square" lIns="91440" tIns="45720" rIns="91440" bIns="45720" anchor="t">
            <a:spAutoFit/>
          </a:bodyPr>
          <a:lstStyle/>
          <a:p>
            <a:r>
              <a:rPr lang="en-US" sz="3600" b="1" dirty="0">
                <a:solidFill>
                  <a:srgbClr val="166342"/>
                </a:solidFill>
                <a:latin typeface="FUTURA MEDIUM"/>
                <a:cs typeface="Futura"/>
              </a:rPr>
              <a:t>Pinterest</a:t>
            </a:r>
            <a:endParaRPr lang="en-US" dirty="0">
              <a:solidFill>
                <a:srgbClr val="166342"/>
              </a:solidFill>
            </a:endParaRPr>
          </a:p>
        </p:txBody>
      </p:sp>
      <p:pic>
        <p:nvPicPr>
          <p:cNvPr id="9" name="Picture 6">
            <a:extLst>
              <a:ext uri="{FF2B5EF4-FFF2-40B4-BE49-F238E27FC236}">
                <a16:creationId xmlns:a16="http://schemas.microsoft.com/office/drawing/2014/main" id="{E22F2A99-E412-B381-D269-1F0F5972BD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701" y="1215212"/>
            <a:ext cx="1795027" cy="1795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882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F5194-4E9C-AE98-9FBF-AC061D51F0D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5BFC1FA-6C23-5D1E-EE6E-FB9B0AA4D26B}"/>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96E7C3F7-D934-1896-1B0B-0899D08223DF}"/>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682A63FF-2F94-FA78-8198-FA97A0BF1807}"/>
              </a:ext>
            </a:extLst>
          </p:cNvPr>
          <p:cNvSpPr>
            <a:spLocks noGrp="1"/>
          </p:cNvSpPr>
          <p:nvPr>
            <p:ph type="sldNum" sz="quarter" idx="12"/>
          </p:nvPr>
        </p:nvSpPr>
        <p:spPr/>
        <p:txBody>
          <a:bodyPr/>
          <a:lstStyle/>
          <a:p>
            <a:fld id="{ED64A674-7BE1-9A4F-BF92-2767E2C8D523}" type="slidenum">
              <a:rPr lang="en-US" smtClean="0"/>
              <a:t>18</a:t>
            </a:fld>
            <a:endParaRPr lang="en-US" dirty="0"/>
          </a:p>
        </p:txBody>
      </p:sp>
      <p:pic>
        <p:nvPicPr>
          <p:cNvPr id="12" name="Picture 11">
            <a:extLst>
              <a:ext uri="{FF2B5EF4-FFF2-40B4-BE49-F238E27FC236}">
                <a16:creationId xmlns:a16="http://schemas.microsoft.com/office/drawing/2014/main" id="{07C3C45F-9289-240D-0D95-838914E4E873}"/>
              </a:ext>
            </a:extLst>
          </p:cNvPr>
          <p:cNvPicPr>
            <a:picLocks noChangeAspect="1"/>
          </p:cNvPicPr>
          <p:nvPr/>
        </p:nvPicPr>
        <p:blipFill>
          <a:blip r:embed="rId4"/>
          <a:srcRect/>
          <a:stretch/>
        </p:blipFill>
        <p:spPr>
          <a:xfrm>
            <a:off x="457202" y="4583982"/>
            <a:ext cx="2743198" cy="2743198"/>
          </a:xfrm>
          <a:prstGeom prst="rect">
            <a:avLst/>
          </a:prstGeom>
        </p:spPr>
      </p:pic>
      <p:pic>
        <p:nvPicPr>
          <p:cNvPr id="3" name="Picture 2" descr="A screenshot of a social media account&#10;&#10;Description automatically generated">
            <a:extLst>
              <a:ext uri="{FF2B5EF4-FFF2-40B4-BE49-F238E27FC236}">
                <a16:creationId xmlns:a16="http://schemas.microsoft.com/office/drawing/2014/main" id="{56D988A3-9079-8CCE-6BC9-58F646760CA6}"/>
              </a:ext>
            </a:extLst>
          </p:cNvPr>
          <p:cNvPicPr>
            <a:picLocks noChangeAspect="1"/>
          </p:cNvPicPr>
          <p:nvPr/>
        </p:nvPicPr>
        <p:blipFill>
          <a:blip r:embed="rId5"/>
          <a:stretch>
            <a:fillRect/>
          </a:stretch>
        </p:blipFill>
        <p:spPr>
          <a:xfrm>
            <a:off x="3200400" y="1075282"/>
            <a:ext cx="6080252" cy="5603966"/>
          </a:xfrm>
          <a:prstGeom prst="rect">
            <a:avLst/>
          </a:prstGeom>
        </p:spPr>
      </p:pic>
    </p:spTree>
    <p:extLst>
      <p:ext uri="{BB962C8B-B14F-4D97-AF65-F5344CB8AC3E}">
        <p14:creationId xmlns:p14="http://schemas.microsoft.com/office/powerpoint/2010/main" val="3161606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763C6-F4EF-4F3B-E3B8-A48D6D2E2F9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64DB1E3-CDEA-2393-1492-CC66FB27811E}"/>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FD27464E-7541-A172-AE90-A04D047F2373}"/>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9315C795-5864-9735-C728-37AB3315BE92}"/>
              </a:ext>
            </a:extLst>
          </p:cNvPr>
          <p:cNvSpPr>
            <a:spLocks noGrp="1"/>
          </p:cNvSpPr>
          <p:nvPr>
            <p:ph type="sldNum" sz="quarter" idx="12"/>
          </p:nvPr>
        </p:nvSpPr>
        <p:spPr/>
        <p:txBody>
          <a:bodyPr/>
          <a:lstStyle/>
          <a:p>
            <a:fld id="{ED64A674-7BE1-9A4F-BF92-2767E2C8D523}" type="slidenum">
              <a:rPr lang="en-US" smtClean="0"/>
              <a:t>19</a:t>
            </a:fld>
            <a:endParaRPr lang="en-US" dirty="0"/>
          </a:p>
        </p:txBody>
      </p:sp>
      <p:pic>
        <p:nvPicPr>
          <p:cNvPr id="12" name="Picture 11">
            <a:extLst>
              <a:ext uri="{FF2B5EF4-FFF2-40B4-BE49-F238E27FC236}">
                <a16:creationId xmlns:a16="http://schemas.microsoft.com/office/drawing/2014/main" id="{B6F8688C-3501-D486-0710-8E0F2542C654}"/>
              </a:ext>
            </a:extLst>
          </p:cNvPr>
          <p:cNvPicPr>
            <a:picLocks noChangeAspect="1"/>
          </p:cNvPicPr>
          <p:nvPr/>
        </p:nvPicPr>
        <p:blipFill>
          <a:blip r:embed="rId4"/>
          <a:srcRect/>
          <a:stretch/>
        </p:blipFill>
        <p:spPr>
          <a:xfrm>
            <a:off x="457202" y="4583982"/>
            <a:ext cx="2743198" cy="2743198"/>
          </a:xfrm>
          <a:prstGeom prst="rect">
            <a:avLst/>
          </a:prstGeom>
        </p:spPr>
      </p:pic>
      <p:sp>
        <p:nvSpPr>
          <p:cNvPr id="16" name="Title 1">
            <a:extLst>
              <a:ext uri="{FF2B5EF4-FFF2-40B4-BE49-F238E27FC236}">
                <a16:creationId xmlns:a16="http://schemas.microsoft.com/office/drawing/2014/main" id="{58CFC572-D850-2494-4580-02643F69F374}"/>
              </a:ext>
            </a:extLst>
          </p:cNvPr>
          <p:cNvSpPr txBox="1">
            <a:spLocks/>
          </p:cNvSpPr>
          <p:nvPr/>
        </p:nvSpPr>
        <p:spPr>
          <a:xfrm>
            <a:off x="1644052" y="1090848"/>
            <a:ext cx="10090746" cy="4676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0" i="0" kern="1200">
                <a:solidFill>
                  <a:srgbClr val="949C61"/>
                </a:solidFill>
                <a:latin typeface="Arial" panose="020B0604020202020204" pitchFamily="34" charset="0"/>
                <a:ea typeface="+mj-ea"/>
                <a:cs typeface="Arial" panose="020B0604020202020204" pitchFamily="34" charset="0"/>
              </a:defRPr>
            </a:lvl1pPr>
          </a:lstStyle>
          <a:p>
            <a:r>
              <a:rPr lang="en-US" sz="7400" b="1" dirty="0">
                <a:solidFill>
                  <a:srgbClr val="166342"/>
                </a:solidFill>
              </a:rPr>
              <a:t>Strategizing for Success</a:t>
            </a:r>
            <a:endParaRPr lang="en-US" sz="6000" b="1" dirty="0">
              <a:solidFill>
                <a:srgbClr val="166342"/>
              </a:solidFill>
            </a:endParaRPr>
          </a:p>
        </p:txBody>
      </p:sp>
    </p:spTree>
    <p:extLst>
      <p:ext uri="{BB962C8B-B14F-4D97-AF65-F5344CB8AC3E}">
        <p14:creationId xmlns:p14="http://schemas.microsoft.com/office/powerpoint/2010/main" val="1322823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white background&#10;&#10;Description automatically generated">
            <a:extLst>
              <a:ext uri="{FF2B5EF4-FFF2-40B4-BE49-F238E27FC236}">
                <a16:creationId xmlns:a16="http://schemas.microsoft.com/office/drawing/2014/main" id="{8F0548C2-8C3E-826C-787F-474BD7E7D9DD}"/>
              </a:ext>
            </a:extLst>
          </p:cNvPr>
          <p:cNvPicPr>
            <a:picLocks noChangeAspect="1"/>
          </p:cNvPicPr>
          <p:nvPr/>
        </p:nvPicPr>
        <p:blipFill>
          <a:blip r:embed="rId3"/>
          <a:stretch>
            <a:fillRect/>
          </a:stretch>
        </p:blipFill>
        <p:spPr>
          <a:xfrm>
            <a:off x="25734" y="4763"/>
            <a:ext cx="12191999" cy="6857999"/>
          </a:xfrm>
          <a:prstGeom prst="rect">
            <a:avLst/>
          </a:prstGeom>
        </p:spPr>
      </p:pic>
      <p:sp>
        <p:nvSpPr>
          <p:cNvPr id="3" name="Subtitle 2">
            <a:extLst>
              <a:ext uri="{FF2B5EF4-FFF2-40B4-BE49-F238E27FC236}">
                <a16:creationId xmlns:a16="http://schemas.microsoft.com/office/drawing/2014/main" id="{C2D3C227-B424-F419-EC25-C5285F930012}"/>
              </a:ext>
            </a:extLst>
          </p:cNvPr>
          <p:cNvSpPr>
            <a:spLocks noGrp="1"/>
          </p:cNvSpPr>
          <p:nvPr>
            <p:ph type="subTitle" idx="4294967295"/>
          </p:nvPr>
        </p:nvSpPr>
        <p:spPr>
          <a:xfrm>
            <a:off x="901666" y="1951861"/>
            <a:ext cx="5694747" cy="1079368"/>
          </a:xfrm>
        </p:spPr>
        <p:txBody>
          <a:bodyPr>
            <a:normAutofit fontScale="85000" lnSpcReduction="20000"/>
          </a:bodyPr>
          <a:lstStyle/>
          <a:p>
            <a:pPr marL="0" indent="0">
              <a:buNone/>
            </a:pPr>
            <a:r>
              <a:rPr lang="en-US" sz="4400" b="1" dirty="0">
                <a:solidFill>
                  <a:srgbClr val="40403D"/>
                </a:solidFill>
              </a:rPr>
              <a:t>Riley Wilson</a:t>
            </a:r>
          </a:p>
          <a:p>
            <a:pPr marL="0" indent="0">
              <a:buNone/>
            </a:pPr>
            <a:r>
              <a:rPr lang="en-US" sz="2200" b="1" dirty="0">
                <a:solidFill>
                  <a:srgbClr val="166342"/>
                </a:solidFill>
              </a:rPr>
              <a:t>Director of Marketing </a:t>
            </a:r>
            <a:br>
              <a:rPr lang="en-US" sz="2200" b="1" dirty="0">
                <a:solidFill>
                  <a:srgbClr val="166342"/>
                </a:solidFill>
              </a:rPr>
            </a:br>
            <a:r>
              <a:rPr lang="en-US" sz="2200" b="1" i="1" dirty="0">
                <a:solidFill>
                  <a:srgbClr val="166342"/>
                </a:solidFill>
              </a:rPr>
              <a:t>OHI</a:t>
            </a:r>
            <a:endParaRPr lang="en-US" sz="2600" b="1" i="1" dirty="0">
              <a:solidFill>
                <a:srgbClr val="166342"/>
              </a:solidFill>
            </a:endParaRPr>
          </a:p>
        </p:txBody>
      </p:sp>
      <p:sp>
        <p:nvSpPr>
          <p:cNvPr id="9" name="Subtitle 2">
            <a:extLst>
              <a:ext uri="{FF2B5EF4-FFF2-40B4-BE49-F238E27FC236}">
                <a16:creationId xmlns:a16="http://schemas.microsoft.com/office/drawing/2014/main" id="{EBE6BB68-93EC-8D7E-3D5A-C084B74F1557}"/>
              </a:ext>
            </a:extLst>
          </p:cNvPr>
          <p:cNvSpPr txBox="1">
            <a:spLocks/>
          </p:cNvSpPr>
          <p:nvPr/>
        </p:nvSpPr>
        <p:spPr>
          <a:xfrm>
            <a:off x="412179" y="6208762"/>
            <a:ext cx="4545932" cy="336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000" dirty="0">
              <a:solidFill>
                <a:schemeClr val="bg1"/>
              </a:solidFill>
            </a:endParaRPr>
          </a:p>
        </p:txBody>
      </p:sp>
      <p:pic>
        <p:nvPicPr>
          <p:cNvPr id="13" name="Picture 12" descr="A logo on a black background&#10;&#10;Description automatically generated">
            <a:extLst>
              <a:ext uri="{FF2B5EF4-FFF2-40B4-BE49-F238E27FC236}">
                <a16:creationId xmlns:a16="http://schemas.microsoft.com/office/drawing/2014/main" id="{0718AA52-9859-4AAB-6DDE-D33B33140CE5}"/>
              </a:ext>
            </a:extLst>
          </p:cNvPr>
          <p:cNvPicPr>
            <a:picLocks noChangeAspect="1"/>
          </p:cNvPicPr>
          <p:nvPr/>
        </p:nvPicPr>
        <p:blipFill rotWithShape="1">
          <a:blip r:embed="rId4"/>
          <a:srcRect b="33132"/>
          <a:stretch/>
        </p:blipFill>
        <p:spPr>
          <a:xfrm>
            <a:off x="296974" y="-840702"/>
            <a:ext cx="3817826" cy="2552895"/>
          </a:xfrm>
          <a:prstGeom prst="rect">
            <a:avLst/>
          </a:prstGeom>
        </p:spPr>
      </p:pic>
      <p:sp>
        <p:nvSpPr>
          <p:cNvPr id="18" name="Content Placeholder 2">
            <a:extLst>
              <a:ext uri="{FF2B5EF4-FFF2-40B4-BE49-F238E27FC236}">
                <a16:creationId xmlns:a16="http://schemas.microsoft.com/office/drawing/2014/main" id="{2224B0D9-5D5A-6D5C-FFD6-057EAC5EA98E}"/>
              </a:ext>
            </a:extLst>
          </p:cNvPr>
          <p:cNvSpPr txBox="1">
            <a:spLocks/>
          </p:cNvSpPr>
          <p:nvPr/>
        </p:nvSpPr>
        <p:spPr>
          <a:xfrm>
            <a:off x="862364" y="2977738"/>
            <a:ext cx="5450263" cy="346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Cut teeth in ad agency world before joining OHI in 2021</a:t>
            </a:r>
          </a:p>
          <a:p>
            <a:pPr marL="0" indent="0">
              <a:buNone/>
            </a:pPr>
            <a:endParaRPr lang="en-US" sz="1800" dirty="0"/>
          </a:p>
          <a:p>
            <a:pPr marL="0" indent="0">
              <a:buNone/>
            </a:pPr>
            <a:r>
              <a:rPr lang="en-US" sz="1800" dirty="0"/>
              <a:t>Millennial with a Gen-Z ✨spice✨</a:t>
            </a:r>
            <a:br>
              <a:rPr lang="en-US" sz="1800" dirty="0"/>
            </a:br>
            <a:endParaRPr lang="en-US" sz="1800" dirty="0"/>
          </a:p>
          <a:p>
            <a:pPr marL="0" indent="0">
              <a:buNone/>
            </a:pPr>
            <a:r>
              <a:rPr lang="en-US" sz="1800" dirty="0"/>
              <a:t>Creative problem- solving approach to marketing has guided multiple award-winning campaigns</a:t>
            </a:r>
          </a:p>
        </p:txBody>
      </p:sp>
      <p:pic>
        <p:nvPicPr>
          <p:cNvPr id="19" name="Picture 18" descr="A person and person posing for a picture&#10;&#10;Description automatically generated with medium confidence">
            <a:extLst>
              <a:ext uri="{FF2B5EF4-FFF2-40B4-BE49-F238E27FC236}">
                <a16:creationId xmlns:a16="http://schemas.microsoft.com/office/drawing/2014/main" id="{FD3C026C-A576-BC3A-59B9-624BC0DD029F}"/>
              </a:ext>
            </a:extLst>
          </p:cNvPr>
          <p:cNvPicPr>
            <a:picLocks noChangeAspect="1"/>
          </p:cNvPicPr>
          <p:nvPr/>
        </p:nvPicPr>
        <p:blipFill>
          <a:blip r:embed="rId5"/>
          <a:stretch>
            <a:fillRect/>
          </a:stretch>
        </p:blipFill>
        <p:spPr>
          <a:xfrm>
            <a:off x="6351928" y="869813"/>
            <a:ext cx="5450263" cy="4069546"/>
          </a:xfrm>
          <a:prstGeom prst="rect">
            <a:avLst/>
          </a:prstGeom>
        </p:spPr>
      </p:pic>
      <p:pic>
        <p:nvPicPr>
          <p:cNvPr id="20" name="Picture 19" descr="A person and person posing on a mountain top&#10;&#10;Description automatically generated with medium confidence">
            <a:extLst>
              <a:ext uri="{FF2B5EF4-FFF2-40B4-BE49-F238E27FC236}">
                <a16:creationId xmlns:a16="http://schemas.microsoft.com/office/drawing/2014/main" id="{FF797276-9FB2-C50E-78A6-9818BE747B31}"/>
              </a:ext>
            </a:extLst>
          </p:cNvPr>
          <p:cNvPicPr>
            <a:picLocks noChangeAspect="1"/>
          </p:cNvPicPr>
          <p:nvPr/>
        </p:nvPicPr>
        <p:blipFill>
          <a:blip r:embed="rId6"/>
          <a:stretch>
            <a:fillRect/>
          </a:stretch>
        </p:blipFill>
        <p:spPr>
          <a:xfrm>
            <a:off x="10495762" y="845340"/>
            <a:ext cx="1684842" cy="1263632"/>
          </a:xfrm>
          <a:prstGeom prst="rect">
            <a:avLst/>
          </a:prstGeom>
          <a:ln w="76200">
            <a:solidFill>
              <a:schemeClr val="bg1"/>
            </a:solidFill>
          </a:ln>
        </p:spPr>
      </p:pic>
      <p:pic>
        <p:nvPicPr>
          <p:cNvPr id="21" name="Picture 20" descr="A person and a dog in a canoe&#10;&#10;Description automatically generated with medium confidence">
            <a:extLst>
              <a:ext uri="{FF2B5EF4-FFF2-40B4-BE49-F238E27FC236}">
                <a16:creationId xmlns:a16="http://schemas.microsoft.com/office/drawing/2014/main" id="{BD90B768-D5B5-D2A2-2D1D-0271D673483A}"/>
              </a:ext>
            </a:extLst>
          </p:cNvPr>
          <p:cNvPicPr>
            <a:picLocks noChangeAspect="1"/>
          </p:cNvPicPr>
          <p:nvPr/>
        </p:nvPicPr>
        <p:blipFill>
          <a:blip r:embed="rId7"/>
          <a:stretch>
            <a:fillRect/>
          </a:stretch>
        </p:blipFill>
        <p:spPr>
          <a:xfrm>
            <a:off x="10495762" y="2241473"/>
            <a:ext cx="1667747" cy="1250810"/>
          </a:xfrm>
          <a:prstGeom prst="rect">
            <a:avLst/>
          </a:prstGeom>
          <a:ln w="76200">
            <a:solidFill>
              <a:schemeClr val="bg1"/>
            </a:solidFill>
          </a:ln>
        </p:spPr>
      </p:pic>
      <p:pic>
        <p:nvPicPr>
          <p:cNvPr id="22" name="Picture 21" descr="A person and person sitting on grass with a dog&#10;&#10;Description automatically generated with medium confidence">
            <a:extLst>
              <a:ext uri="{FF2B5EF4-FFF2-40B4-BE49-F238E27FC236}">
                <a16:creationId xmlns:a16="http://schemas.microsoft.com/office/drawing/2014/main" id="{8C25C88A-8800-9052-A22C-7376376D4B13}"/>
              </a:ext>
            </a:extLst>
          </p:cNvPr>
          <p:cNvPicPr>
            <a:picLocks noChangeAspect="1"/>
          </p:cNvPicPr>
          <p:nvPr/>
        </p:nvPicPr>
        <p:blipFill>
          <a:blip r:embed="rId8"/>
          <a:stretch>
            <a:fillRect/>
          </a:stretch>
        </p:blipFill>
        <p:spPr>
          <a:xfrm>
            <a:off x="10495762" y="3612808"/>
            <a:ext cx="1676620" cy="1257465"/>
          </a:xfrm>
          <a:prstGeom prst="rect">
            <a:avLst/>
          </a:prstGeom>
          <a:ln w="76200">
            <a:solidFill>
              <a:schemeClr val="bg1"/>
            </a:solidFill>
          </a:ln>
        </p:spPr>
      </p:pic>
    </p:spTree>
    <p:extLst>
      <p:ext uri="{BB962C8B-B14F-4D97-AF65-F5344CB8AC3E}">
        <p14:creationId xmlns:p14="http://schemas.microsoft.com/office/powerpoint/2010/main" val="1589102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6DA74-36EC-355A-7F59-2DAA40207F2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64EA4EF-D64B-2EBD-F734-586ED39DCABF}"/>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382B5498-9AE2-DCBA-09DB-0C2A9553F81C}"/>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C11DF86C-CB81-7624-1F9D-07EE7F9D4CBB}"/>
              </a:ext>
            </a:extLst>
          </p:cNvPr>
          <p:cNvSpPr>
            <a:spLocks noGrp="1"/>
          </p:cNvSpPr>
          <p:nvPr>
            <p:ph type="sldNum" sz="quarter" idx="12"/>
          </p:nvPr>
        </p:nvSpPr>
        <p:spPr/>
        <p:txBody>
          <a:bodyPr/>
          <a:lstStyle/>
          <a:p>
            <a:fld id="{ED64A674-7BE1-9A4F-BF92-2767E2C8D523}" type="slidenum">
              <a:rPr lang="en-US" smtClean="0"/>
              <a:t>20</a:t>
            </a:fld>
            <a:endParaRPr lang="en-US" dirty="0"/>
          </a:p>
        </p:txBody>
      </p:sp>
      <p:pic>
        <p:nvPicPr>
          <p:cNvPr id="12" name="Picture 11">
            <a:extLst>
              <a:ext uri="{FF2B5EF4-FFF2-40B4-BE49-F238E27FC236}">
                <a16:creationId xmlns:a16="http://schemas.microsoft.com/office/drawing/2014/main" id="{D699917C-C108-88AD-17A6-95283BCC9016}"/>
              </a:ext>
            </a:extLst>
          </p:cNvPr>
          <p:cNvPicPr>
            <a:picLocks noChangeAspect="1"/>
          </p:cNvPicPr>
          <p:nvPr/>
        </p:nvPicPr>
        <p:blipFill>
          <a:blip r:embed="rId4"/>
          <a:srcRect/>
          <a:stretch/>
        </p:blipFill>
        <p:spPr>
          <a:xfrm>
            <a:off x="457202" y="4583982"/>
            <a:ext cx="2743198" cy="2743198"/>
          </a:xfrm>
          <a:prstGeom prst="rect">
            <a:avLst/>
          </a:prstGeom>
        </p:spPr>
      </p:pic>
      <p:sp>
        <p:nvSpPr>
          <p:cNvPr id="16" name="Title 1">
            <a:extLst>
              <a:ext uri="{FF2B5EF4-FFF2-40B4-BE49-F238E27FC236}">
                <a16:creationId xmlns:a16="http://schemas.microsoft.com/office/drawing/2014/main" id="{0F6B0305-3F2F-71D7-94E7-D3D71F4B491F}"/>
              </a:ext>
            </a:extLst>
          </p:cNvPr>
          <p:cNvSpPr txBox="1">
            <a:spLocks/>
          </p:cNvSpPr>
          <p:nvPr/>
        </p:nvSpPr>
        <p:spPr>
          <a:xfrm>
            <a:off x="1644052" y="1090848"/>
            <a:ext cx="10090746" cy="4676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0" i="0" kern="1200">
                <a:solidFill>
                  <a:srgbClr val="949C61"/>
                </a:solidFill>
                <a:latin typeface="Arial" panose="020B0604020202020204" pitchFamily="34" charset="0"/>
                <a:ea typeface="+mj-ea"/>
                <a:cs typeface="Arial" panose="020B0604020202020204" pitchFamily="34" charset="0"/>
              </a:defRPr>
            </a:lvl1pPr>
          </a:lstStyle>
          <a:p>
            <a:r>
              <a:rPr lang="en-US" sz="7400" b="1" dirty="0">
                <a:solidFill>
                  <a:srgbClr val="166342"/>
                </a:solidFill>
              </a:rPr>
              <a:t>What’s your WHY?</a:t>
            </a:r>
          </a:p>
          <a:p>
            <a:br>
              <a:rPr lang="en-US" sz="2900" i="1" dirty="0">
                <a:solidFill>
                  <a:srgbClr val="40403D"/>
                </a:solidFill>
                <a:latin typeface="Calibri"/>
                <a:ea typeface="Calibri"/>
                <a:cs typeface="Calibri"/>
              </a:rPr>
            </a:br>
            <a:r>
              <a:rPr lang="en-US" sz="2900" i="1" dirty="0">
                <a:solidFill>
                  <a:srgbClr val="40403D"/>
                </a:solidFill>
                <a:latin typeface="Calibri"/>
                <a:ea typeface="Calibri"/>
                <a:cs typeface="Calibri"/>
              </a:rPr>
              <a:t>Your strategy statement is a synopsis of your social media marketing plan. It should be short and establish what you want to achieve with your presence on social media.  It's your purpose. </a:t>
            </a:r>
            <a:endParaRPr lang="en-US" sz="2900" b="1" i="1" dirty="0">
              <a:solidFill>
                <a:srgbClr val="40403D"/>
              </a:solidFill>
            </a:endParaRPr>
          </a:p>
        </p:txBody>
      </p:sp>
    </p:spTree>
    <p:extLst>
      <p:ext uri="{BB962C8B-B14F-4D97-AF65-F5344CB8AC3E}">
        <p14:creationId xmlns:p14="http://schemas.microsoft.com/office/powerpoint/2010/main" val="2168765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F87D4-8C54-1EB3-FC09-23C7AB825F83}"/>
            </a:ext>
          </a:extLst>
        </p:cNvPr>
        <p:cNvGrpSpPr/>
        <p:nvPr/>
      </p:nvGrpSpPr>
      <p:grpSpPr>
        <a:xfrm>
          <a:off x="0" y="0"/>
          <a:ext cx="0" cy="0"/>
          <a:chOff x="0" y="0"/>
          <a:chExt cx="0" cy="0"/>
        </a:xfrm>
      </p:grpSpPr>
      <p:pic>
        <p:nvPicPr>
          <p:cNvPr id="2" name="Picture 1" descr="A green and white background&#10;&#10;Description automatically generated">
            <a:extLst>
              <a:ext uri="{FF2B5EF4-FFF2-40B4-BE49-F238E27FC236}">
                <a16:creationId xmlns:a16="http://schemas.microsoft.com/office/drawing/2014/main" id="{BDFC194D-7648-96B9-20D7-89123BB42BD5}"/>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91C92AB7-434E-7639-BE6A-EA81F758A04E}"/>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33A4B5D5-7EBF-4B0C-1BA5-3AC7426D2C57}"/>
              </a:ext>
            </a:extLst>
          </p:cNvPr>
          <p:cNvSpPr>
            <a:spLocks noGrp="1"/>
          </p:cNvSpPr>
          <p:nvPr>
            <p:ph type="sldNum" sz="quarter" idx="12"/>
          </p:nvPr>
        </p:nvSpPr>
        <p:spPr/>
        <p:txBody>
          <a:bodyPr/>
          <a:lstStyle/>
          <a:p>
            <a:fld id="{ED64A674-7BE1-9A4F-BF92-2767E2C8D523}" type="slidenum">
              <a:rPr lang="en-US" smtClean="0"/>
              <a:t>21</a:t>
            </a:fld>
            <a:endParaRPr lang="en-US" dirty="0"/>
          </a:p>
        </p:txBody>
      </p:sp>
      <p:pic>
        <p:nvPicPr>
          <p:cNvPr id="12" name="Picture 11">
            <a:extLst>
              <a:ext uri="{FF2B5EF4-FFF2-40B4-BE49-F238E27FC236}">
                <a16:creationId xmlns:a16="http://schemas.microsoft.com/office/drawing/2014/main" id="{90F740A7-F278-B16F-067F-4EE58940D55D}"/>
              </a:ext>
            </a:extLst>
          </p:cNvPr>
          <p:cNvPicPr>
            <a:picLocks noChangeAspect="1"/>
          </p:cNvPicPr>
          <p:nvPr/>
        </p:nvPicPr>
        <p:blipFill>
          <a:blip r:embed="rId4"/>
          <a:srcRect/>
          <a:stretch/>
        </p:blipFill>
        <p:spPr>
          <a:xfrm>
            <a:off x="457202" y="4583982"/>
            <a:ext cx="2743198" cy="2743198"/>
          </a:xfrm>
          <a:prstGeom prst="rect">
            <a:avLst/>
          </a:prstGeom>
        </p:spPr>
      </p:pic>
      <p:sp>
        <p:nvSpPr>
          <p:cNvPr id="16" name="Title 1">
            <a:extLst>
              <a:ext uri="{FF2B5EF4-FFF2-40B4-BE49-F238E27FC236}">
                <a16:creationId xmlns:a16="http://schemas.microsoft.com/office/drawing/2014/main" id="{794DF69D-2910-C4E0-48AE-06B1D15CB65F}"/>
              </a:ext>
            </a:extLst>
          </p:cNvPr>
          <p:cNvSpPr txBox="1">
            <a:spLocks/>
          </p:cNvSpPr>
          <p:nvPr/>
        </p:nvSpPr>
        <p:spPr>
          <a:xfrm>
            <a:off x="976537" y="615411"/>
            <a:ext cx="10177526" cy="18731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0" i="0" kern="1200">
                <a:solidFill>
                  <a:srgbClr val="949C61"/>
                </a:solidFill>
                <a:latin typeface="Arial" panose="020B0604020202020204" pitchFamily="34" charset="0"/>
                <a:ea typeface="+mj-ea"/>
                <a:cs typeface="Arial" panose="020B0604020202020204" pitchFamily="34" charset="0"/>
              </a:defRPr>
            </a:lvl1pPr>
          </a:lstStyle>
          <a:p>
            <a:r>
              <a:rPr lang="en-US" sz="5300" b="1" dirty="0">
                <a:solidFill>
                  <a:srgbClr val="166342"/>
                </a:solidFill>
              </a:rPr>
              <a:t>Sample KPIs</a:t>
            </a:r>
          </a:p>
          <a:p>
            <a:r>
              <a:rPr lang="en-US" sz="1800" b="1" dirty="0">
                <a:solidFill>
                  <a:srgbClr val="40403D"/>
                </a:solidFill>
              </a:rPr>
              <a:t>If you don’t measure it, it don’t matter.</a:t>
            </a:r>
          </a:p>
          <a:p>
            <a:endParaRPr lang="en-US" sz="1800" b="1" dirty="0">
              <a:solidFill>
                <a:srgbClr val="40403D"/>
              </a:solidFill>
              <a:effectLst/>
            </a:endParaRPr>
          </a:p>
          <a:p>
            <a:endParaRPr lang="en-US" sz="1800" dirty="0">
              <a:solidFill>
                <a:srgbClr val="166342"/>
              </a:solidFill>
              <a:effectLst/>
            </a:endParaRPr>
          </a:p>
          <a:p>
            <a:endParaRPr lang="en-US" sz="1000" dirty="0">
              <a:solidFill>
                <a:srgbClr val="166342"/>
              </a:solidFill>
            </a:endParaRPr>
          </a:p>
        </p:txBody>
      </p:sp>
      <p:sp>
        <p:nvSpPr>
          <p:cNvPr id="7" name="Content Placeholder 2">
            <a:extLst>
              <a:ext uri="{FF2B5EF4-FFF2-40B4-BE49-F238E27FC236}">
                <a16:creationId xmlns:a16="http://schemas.microsoft.com/office/drawing/2014/main" id="{9A73E54A-7797-56B9-F12B-7C36775E6478}"/>
              </a:ext>
            </a:extLst>
          </p:cNvPr>
          <p:cNvSpPr txBox="1">
            <a:spLocks/>
          </p:cNvSpPr>
          <p:nvPr/>
        </p:nvSpPr>
        <p:spPr>
          <a:xfrm>
            <a:off x="1427659" y="1702415"/>
            <a:ext cx="4290933" cy="3821864"/>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A568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rgbClr val="40403D"/>
                </a:solidFill>
                <a:ea typeface="+mn-lt"/>
                <a:cs typeface="+mn-lt"/>
              </a:rPr>
              <a:t>Impressions:</a:t>
            </a:r>
            <a:endParaRPr lang="en-US" sz="1400" dirty="0">
              <a:solidFill>
                <a:srgbClr val="40403D"/>
              </a:solidFill>
              <a:cs typeface="Calibri"/>
            </a:endParaRPr>
          </a:p>
          <a:p>
            <a:r>
              <a:rPr lang="en-US" sz="1400" b="1" dirty="0">
                <a:solidFill>
                  <a:srgbClr val="40403D"/>
                </a:solidFill>
                <a:ea typeface="+mn-lt"/>
                <a:cs typeface="+mn-lt"/>
              </a:rPr>
              <a:t>What is it?</a:t>
            </a:r>
            <a:r>
              <a:rPr lang="en-US" sz="1400" dirty="0">
                <a:solidFill>
                  <a:srgbClr val="40403D"/>
                </a:solidFill>
                <a:ea typeface="+mn-lt"/>
                <a:cs typeface="+mn-lt"/>
              </a:rPr>
              <a:t> How many people saw your posts</a:t>
            </a:r>
            <a:endParaRPr lang="en-US" sz="1400" dirty="0">
              <a:solidFill>
                <a:srgbClr val="40403D"/>
              </a:solidFill>
              <a:cs typeface="Calibri"/>
            </a:endParaRPr>
          </a:p>
          <a:p>
            <a:r>
              <a:rPr lang="en-US" sz="1400" b="1" dirty="0">
                <a:solidFill>
                  <a:srgbClr val="40403D"/>
                </a:solidFill>
                <a:ea typeface="+mn-lt"/>
                <a:cs typeface="+mn-lt"/>
              </a:rPr>
              <a:t>Example KPI:</a:t>
            </a:r>
            <a:r>
              <a:rPr lang="en-US" sz="1400" dirty="0">
                <a:solidFill>
                  <a:srgbClr val="40403D"/>
                </a:solidFill>
                <a:ea typeface="+mn-lt"/>
                <a:cs typeface="+mn-lt"/>
              </a:rPr>
              <a:t> Reach at least 1,000 unique users for every post</a:t>
            </a:r>
            <a:endParaRPr lang="en-US" sz="1400" dirty="0">
              <a:solidFill>
                <a:srgbClr val="40403D"/>
              </a:solidFill>
              <a:cs typeface="Calibri"/>
            </a:endParaRPr>
          </a:p>
          <a:p>
            <a:endParaRPr lang="en-US" sz="1400" b="1" dirty="0">
              <a:solidFill>
                <a:srgbClr val="40403D"/>
              </a:solidFill>
              <a:ea typeface="+mn-lt"/>
              <a:cs typeface="+mn-lt"/>
            </a:endParaRPr>
          </a:p>
          <a:p>
            <a:r>
              <a:rPr lang="en-US" sz="1400" b="1" dirty="0">
                <a:solidFill>
                  <a:srgbClr val="40403D"/>
                </a:solidFill>
                <a:ea typeface="+mn-lt"/>
                <a:cs typeface="+mn-lt"/>
              </a:rPr>
              <a:t>Shares: </a:t>
            </a:r>
            <a:endParaRPr lang="en-US" sz="1400" dirty="0">
              <a:solidFill>
                <a:srgbClr val="40403D"/>
              </a:solidFill>
              <a:cs typeface="Calibri"/>
            </a:endParaRPr>
          </a:p>
          <a:p>
            <a:r>
              <a:rPr lang="en-US" sz="1400" b="1" dirty="0">
                <a:solidFill>
                  <a:srgbClr val="40403D"/>
                </a:solidFill>
                <a:ea typeface="+mn-lt"/>
                <a:cs typeface="+mn-lt"/>
              </a:rPr>
              <a:t>What is it?</a:t>
            </a:r>
            <a:r>
              <a:rPr lang="en-US" sz="1400" dirty="0">
                <a:solidFill>
                  <a:srgbClr val="40403D"/>
                </a:solidFill>
                <a:ea typeface="+mn-lt"/>
                <a:cs typeface="+mn-lt"/>
              </a:rPr>
              <a:t> How many people shared your posts</a:t>
            </a:r>
            <a:endParaRPr lang="en-US" sz="1400" dirty="0">
              <a:solidFill>
                <a:srgbClr val="40403D"/>
              </a:solidFill>
              <a:cs typeface="Calibri"/>
            </a:endParaRPr>
          </a:p>
          <a:p>
            <a:r>
              <a:rPr lang="en-US" sz="1400" b="1" dirty="0">
                <a:solidFill>
                  <a:srgbClr val="40403D"/>
                </a:solidFill>
                <a:ea typeface="+mn-lt"/>
                <a:cs typeface="+mn-lt"/>
              </a:rPr>
              <a:t>Example KPI:</a:t>
            </a:r>
            <a:r>
              <a:rPr lang="en-US" sz="1400" dirty="0">
                <a:solidFill>
                  <a:srgbClr val="40403D"/>
                </a:solidFill>
                <a:ea typeface="+mn-lt"/>
                <a:cs typeface="+mn-lt"/>
              </a:rPr>
              <a:t> 20 shares for every post</a:t>
            </a:r>
            <a:endParaRPr lang="en-US" sz="1400" dirty="0">
              <a:solidFill>
                <a:srgbClr val="40403D"/>
              </a:solidFill>
              <a:cs typeface="Calibri"/>
            </a:endParaRPr>
          </a:p>
          <a:p>
            <a:endParaRPr lang="en-US" sz="1400" dirty="0">
              <a:solidFill>
                <a:srgbClr val="40403D"/>
              </a:solidFill>
              <a:ea typeface="+mn-lt"/>
              <a:cs typeface="+mn-lt"/>
            </a:endParaRPr>
          </a:p>
          <a:p>
            <a:r>
              <a:rPr lang="en-US" sz="1400" b="1" dirty="0">
                <a:solidFill>
                  <a:srgbClr val="40403D"/>
                </a:solidFill>
                <a:ea typeface="+mn-lt"/>
                <a:cs typeface="+mn-lt"/>
              </a:rPr>
              <a:t>Click-through rate: </a:t>
            </a:r>
            <a:endParaRPr lang="en-US" sz="1400" dirty="0">
              <a:solidFill>
                <a:srgbClr val="40403D"/>
              </a:solidFill>
              <a:cs typeface="Calibri"/>
            </a:endParaRPr>
          </a:p>
          <a:p>
            <a:r>
              <a:rPr lang="en-US" sz="1400" b="1" dirty="0">
                <a:solidFill>
                  <a:srgbClr val="40403D"/>
                </a:solidFill>
                <a:ea typeface="+mn-lt"/>
                <a:cs typeface="+mn-lt"/>
              </a:rPr>
              <a:t>What is it?</a:t>
            </a:r>
            <a:r>
              <a:rPr lang="en-US" sz="1400" dirty="0">
                <a:solidFill>
                  <a:srgbClr val="40403D"/>
                </a:solidFill>
                <a:ea typeface="+mn-lt"/>
                <a:cs typeface="+mn-lt"/>
              </a:rPr>
              <a:t> How often people are actually clicking links in your posts</a:t>
            </a:r>
            <a:endParaRPr lang="en-US" sz="1400" dirty="0">
              <a:solidFill>
                <a:srgbClr val="40403D"/>
              </a:solidFill>
              <a:cs typeface="Calibri"/>
            </a:endParaRPr>
          </a:p>
          <a:p>
            <a:r>
              <a:rPr lang="en-US" sz="1400" b="1" dirty="0">
                <a:solidFill>
                  <a:srgbClr val="40403D"/>
                </a:solidFill>
                <a:ea typeface="+mn-lt"/>
                <a:cs typeface="+mn-lt"/>
              </a:rPr>
              <a:t>Example KPI:</a:t>
            </a:r>
            <a:r>
              <a:rPr lang="en-US" sz="1400" dirty="0">
                <a:solidFill>
                  <a:srgbClr val="40403D"/>
                </a:solidFill>
                <a:ea typeface="+mn-lt"/>
                <a:cs typeface="+mn-lt"/>
              </a:rPr>
              <a:t> Average of 40% click-through rate per post</a:t>
            </a:r>
            <a:endParaRPr lang="en-US" sz="1400" dirty="0">
              <a:solidFill>
                <a:srgbClr val="40403D"/>
              </a:solidFill>
              <a:cs typeface="Calibri"/>
            </a:endParaRPr>
          </a:p>
          <a:p>
            <a:endParaRPr lang="en-US" sz="1400" dirty="0">
              <a:solidFill>
                <a:srgbClr val="40403D"/>
              </a:solidFill>
              <a:cs typeface="Calibri"/>
            </a:endParaRPr>
          </a:p>
        </p:txBody>
      </p:sp>
      <p:sp>
        <p:nvSpPr>
          <p:cNvPr id="8" name="Content Placeholder 2">
            <a:extLst>
              <a:ext uri="{FF2B5EF4-FFF2-40B4-BE49-F238E27FC236}">
                <a16:creationId xmlns:a16="http://schemas.microsoft.com/office/drawing/2014/main" id="{E8493758-04BB-E175-470A-80412559F53D}"/>
              </a:ext>
            </a:extLst>
          </p:cNvPr>
          <p:cNvSpPr txBox="1">
            <a:spLocks/>
          </p:cNvSpPr>
          <p:nvPr/>
        </p:nvSpPr>
        <p:spPr>
          <a:xfrm>
            <a:off x="6178953" y="1702415"/>
            <a:ext cx="4290933" cy="3821864"/>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A568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rgbClr val="40403D"/>
                </a:solidFill>
                <a:ea typeface="+mn-lt"/>
                <a:cs typeface="+mn-lt"/>
              </a:rPr>
              <a:t>Engagement: </a:t>
            </a:r>
            <a:endParaRPr lang="en-US" sz="1400" dirty="0">
              <a:solidFill>
                <a:srgbClr val="40403D"/>
              </a:solidFill>
              <a:cs typeface="Calibri"/>
            </a:endParaRPr>
          </a:p>
          <a:p>
            <a:r>
              <a:rPr lang="en-US" sz="1400" b="1" dirty="0">
                <a:solidFill>
                  <a:srgbClr val="40403D"/>
                </a:solidFill>
                <a:ea typeface="+mn-lt"/>
                <a:cs typeface="+mn-lt"/>
              </a:rPr>
              <a:t>What is it?</a:t>
            </a:r>
            <a:r>
              <a:rPr lang="en-US" sz="1400" dirty="0">
                <a:solidFill>
                  <a:srgbClr val="40403D"/>
                </a:solidFill>
                <a:ea typeface="+mn-lt"/>
                <a:cs typeface="+mn-lt"/>
              </a:rPr>
              <a:t> A combination of likes, shares, follows, and anything where a person engaged with a post or your account</a:t>
            </a:r>
            <a:endParaRPr lang="en-US" sz="1400" dirty="0">
              <a:solidFill>
                <a:srgbClr val="40403D"/>
              </a:solidFill>
              <a:cs typeface="Calibri"/>
            </a:endParaRPr>
          </a:p>
          <a:p>
            <a:r>
              <a:rPr lang="en-US" sz="1400" b="1" dirty="0">
                <a:solidFill>
                  <a:srgbClr val="40403D"/>
                </a:solidFill>
                <a:ea typeface="+mn-lt"/>
                <a:cs typeface="+mn-lt"/>
              </a:rPr>
              <a:t>Example KPI: </a:t>
            </a:r>
            <a:r>
              <a:rPr lang="en-US" sz="1400" dirty="0">
                <a:solidFill>
                  <a:srgbClr val="40403D"/>
                </a:solidFill>
                <a:ea typeface="+mn-lt"/>
                <a:cs typeface="+mn-lt"/>
              </a:rPr>
              <a:t>10% more overall engagement than prior campaign</a:t>
            </a:r>
            <a:endParaRPr lang="en-US" sz="1400" dirty="0">
              <a:solidFill>
                <a:srgbClr val="40403D"/>
              </a:solidFill>
              <a:cs typeface="Calibri"/>
            </a:endParaRPr>
          </a:p>
          <a:p>
            <a:endParaRPr lang="en-US" sz="1400" b="1" dirty="0">
              <a:solidFill>
                <a:srgbClr val="40403D"/>
              </a:solidFill>
              <a:ea typeface="+mn-lt"/>
              <a:cs typeface="+mn-lt"/>
            </a:endParaRPr>
          </a:p>
          <a:p>
            <a:r>
              <a:rPr lang="en-US" sz="1400" b="1" dirty="0">
                <a:solidFill>
                  <a:srgbClr val="40403D"/>
                </a:solidFill>
                <a:ea typeface="+mn-lt"/>
                <a:cs typeface="+mn-lt"/>
              </a:rPr>
              <a:t>Conversions: </a:t>
            </a:r>
            <a:endParaRPr lang="en-US" sz="1400" dirty="0">
              <a:solidFill>
                <a:srgbClr val="40403D"/>
              </a:solidFill>
              <a:cs typeface="Calibri"/>
            </a:endParaRPr>
          </a:p>
          <a:p>
            <a:r>
              <a:rPr lang="en-US" sz="1400" b="1" dirty="0">
                <a:solidFill>
                  <a:srgbClr val="40403D"/>
                </a:solidFill>
                <a:ea typeface="+mn-lt"/>
                <a:cs typeface="+mn-lt"/>
              </a:rPr>
              <a:t>What is it?</a:t>
            </a:r>
            <a:r>
              <a:rPr lang="en-US" sz="1400" dirty="0">
                <a:solidFill>
                  <a:srgbClr val="40403D"/>
                </a:solidFill>
                <a:ea typeface="+mn-lt"/>
                <a:cs typeface="+mn-lt"/>
              </a:rPr>
              <a:t> How many people converted after engaging with your post</a:t>
            </a:r>
            <a:endParaRPr lang="en-US" sz="1400" dirty="0">
              <a:solidFill>
                <a:srgbClr val="40403D"/>
              </a:solidFill>
              <a:cs typeface="Calibri"/>
            </a:endParaRPr>
          </a:p>
          <a:p>
            <a:r>
              <a:rPr lang="en-US" sz="1400" b="1" dirty="0">
                <a:solidFill>
                  <a:srgbClr val="40403D"/>
                </a:solidFill>
                <a:ea typeface="+mn-lt"/>
                <a:cs typeface="+mn-lt"/>
              </a:rPr>
              <a:t>Example KPI:</a:t>
            </a:r>
            <a:r>
              <a:rPr lang="en-US" sz="1400" dirty="0">
                <a:solidFill>
                  <a:srgbClr val="40403D"/>
                </a:solidFill>
                <a:ea typeface="+mn-lt"/>
                <a:cs typeface="+mn-lt"/>
              </a:rPr>
              <a:t> Have 25% of website sales originate from social media</a:t>
            </a:r>
            <a:endParaRPr lang="en-US" sz="1400" dirty="0">
              <a:solidFill>
                <a:srgbClr val="40403D"/>
              </a:solidFill>
              <a:cs typeface="Calibri"/>
            </a:endParaRPr>
          </a:p>
          <a:p>
            <a:endParaRPr lang="en-US" sz="1400" dirty="0">
              <a:solidFill>
                <a:srgbClr val="40403D"/>
              </a:solidFill>
              <a:cs typeface="Calibri"/>
            </a:endParaRPr>
          </a:p>
        </p:txBody>
      </p:sp>
    </p:spTree>
    <p:extLst>
      <p:ext uri="{BB962C8B-B14F-4D97-AF65-F5344CB8AC3E}">
        <p14:creationId xmlns:p14="http://schemas.microsoft.com/office/powerpoint/2010/main" val="1114380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09D7B-BB2F-0993-5EB3-996A742CCAB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8F89988-E887-D254-3ACF-805912783E0C}"/>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F762700F-C312-41AF-4C58-F13125D4D1D1}"/>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1C87C1A7-3C6E-560C-4F10-46D76788B7C1}"/>
              </a:ext>
            </a:extLst>
          </p:cNvPr>
          <p:cNvSpPr>
            <a:spLocks noGrp="1"/>
          </p:cNvSpPr>
          <p:nvPr>
            <p:ph type="sldNum" sz="quarter" idx="12"/>
          </p:nvPr>
        </p:nvSpPr>
        <p:spPr/>
        <p:txBody>
          <a:bodyPr/>
          <a:lstStyle/>
          <a:p>
            <a:fld id="{ED64A674-7BE1-9A4F-BF92-2767E2C8D523}" type="slidenum">
              <a:rPr lang="en-US" smtClean="0"/>
              <a:t>22</a:t>
            </a:fld>
            <a:endParaRPr lang="en-US" dirty="0"/>
          </a:p>
        </p:txBody>
      </p:sp>
      <p:pic>
        <p:nvPicPr>
          <p:cNvPr id="12" name="Picture 11">
            <a:extLst>
              <a:ext uri="{FF2B5EF4-FFF2-40B4-BE49-F238E27FC236}">
                <a16:creationId xmlns:a16="http://schemas.microsoft.com/office/drawing/2014/main" id="{D032553C-5105-3037-34C3-07B57B20BBBA}"/>
              </a:ext>
            </a:extLst>
          </p:cNvPr>
          <p:cNvPicPr>
            <a:picLocks noChangeAspect="1"/>
          </p:cNvPicPr>
          <p:nvPr/>
        </p:nvPicPr>
        <p:blipFill>
          <a:blip r:embed="rId4"/>
          <a:srcRect/>
          <a:stretch/>
        </p:blipFill>
        <p:spPr>
          <a:xfrm>
            <a:off x="457202" y="4583982"/>
            <a:ext cx="2743198" cy="2743198"/>
          </a:xfrm>
          <a:prstGeom prst="rect">
            <a:avLst/>
          </a:prstGeom>
        </p:spPr>
      </p:pic>
      <p:sp>
        <p:nvSpPr>
          <p:cNvPr id="16" name="Title 1">
            <a:extLst>
              <a:ext uri="{FF2B5EF4-FFF2-40B4-BE49-F238E27FC236}">
                <a16:creationId xmlns:a16="http://schemas.microsoft.com/office/drawing/2014/main" id="{51BB3CAE-B19C-5729-3E92-8AE84DC8711F}"/>
              </a:ext>
            </a:extLst>
          </p:cNvPr>
          <p:cNvSpPr txBox="1">
            <a:spLocks/>
          </p:cNvSpPr>
          <p:nvPr/>
        </p:nvSpPr>
        <p:spPr>
          <a:xfrm>
            <a:off x="1644052" y="1090848"/>
            <a:ext cx="10090746" cy="4676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0" i="0" kern="1200">
                <a:solidFill>
                  <a:srgbClr val="949C61"/>
                </a:solidFill>
                <a:latin typeface="Arial" panose="020B0604020202020204" pitchFamily="34" charset="0"/>
                <a:ea typeface="+mj-ea"/>
                <a:cs typeface="Arial" panose="020B0604020202020204" pitchFamily="34" charset="0"/>
              </a:defRPr>
            </a:lvl1pPr>
          </a:lstStyle>
          <a:p>
            <a:r>
              <a:rPr lang="en-US" sz="7400" b="1" dirty="0">
                <a:solidFill>
                  <a:srgbClr val="166342"/>
                </a:solidFill>
              </a:rPr>
              <a:t>You’re being audited.</a:t>
            </a:r>
            <a:endParaRPr lang="en-US" sz="6000" b="1" dirty="0">
              <a:solidFill>
                <a:srgbClr val="166342"/>
              </a:solidFill>
            </a:endParaRPr>
          </a:p>
        </p:txBody>
      </p:sp>
    </p:spTree>
    <p:extLst>
      <p:ext uri="{BB962C8B-B14F-4D97-AF65-F5344CB8AC3E}">
        <p14:creationId xmlns:p14="http://schemas.microsoft.com/office/powerpoint/2010/main" val="496880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BB1FD-64A8-AD65-4487-1A747E9A7BB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71EBCF8-E541-9E67-6E93-27D8FC7226B7}"/>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5382B80E-972B-A724-BA9A-FFEECA920006}"/>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2C5F2AD7-CAAB-A6A3-F84A-F2AC777660C7}"/>
              </a:ext>
            </a:extLst>
          </p:cNvPr>
          <p:cNvSpPr>
            <a:spLocks noGrp="1"/>
          </p:cNvSpPr>
          <p:nvPr>
            <p:ph type="sldNum" sz="quarter" idx="12"/>
          </p:nvPr>
        </p:nvSpPr>
        <p:spPr/>
        <p:txBody>
          <a:bodyPr/>
          <a:lstStyle/>
          <a:p>
            <a:fld id="{ED64A674-7BE1-9A4F-BF92-2767E2C8D523}" type="slidenum">
              <a:rPr lang="en-US" smtClean="0"/>
              <a:t>23</a:t>
            </a:fld>
            <a:endParaRPr lang="en-US" dirty="0"/>
          </a:p>
        </p:txBody>
      </p:sp>
      <p:pic>
        <p:nvPicPr>
          <p:cNvPr id="12" name="Picture 11">
            <a:extLst>
              <a:ext uri="{FF2B5EF4-FFF2-40B4-BE49-F238E27FC236}">
                <a16:creationId xmlns:a16="http://schemas.microsoft.com/office/drawing/2014/main" id="{407C9B55-4F3D-21EE-B659-1FCA7717121D}"/>
              </a:ext>
            </a:extLst>
          </p:cNvPr>
          <p:cNvPicPr>
            <a:picLocks noChangeAspect="1"/>
          </p:cNvPicPr>
          <p:nvPr/>
        </p:nvPicPr>
        <p:blipFill>
          <a:blip r:embed="rId4"/>
          <a:srcRect/>
          <a:stretch/>
        </p:blipFill>
        <p:spPr>
          <a:xfrm>
            <a:off x="457202" y="4583982"/>
            <a:ext cx="2743198" cy="2743198"/>
          </a:xfrm>
          <a:prstGeom prst="rect">
            <a:avLst/>
          </a:prstGeom>
        </p:spPr>
      </p:pic>
      <p:sp>
        <p:nvSpPr>
          <p:cNvPr id="16" name="Title 1">
            <a:extLst>
              <a:ext uri="{FF2B5EF4-FFF2-40B4-BE49-F238E27FC236}">
                <a16:creationId xmlns:a16="http://schemas.microsoft.com/office/drawing/2014/main" id="{14EE4D47-EE12-9BE5-5B47-A0AC8946209E}"/>
              </a:ext>
            </a:extLst>
          </p:cNvPr>
          <p:cNvSpPr txBox="1">
            <a:spLocks/>
          </p:cNvSpPr>
          <p:nvPr/>
        </p:nvSpPr>
        <p:spPr>
          <a:xfrm>
            <a:off x="1644052" y="1090848"/>
            <a:ext cx="10090746" cy="4676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0" i="0" kern="1200">
                <a:solidFill>
                  <a:srgbClr val="949C61"/>
                </a:solidFill>
                <a:latin typeface="Arial" panose="020B0604020202020204" pitchFamily="34" charset="0"/>
                <a:ea typeface="+mj-ea"/>
                <a:cs typeface="Arial" panose="020B0604020202020204" pitchFamily="34" charset="0"/>
              </a:defRPr>
            </a:lvl1pPr>
          </a:lstStyle>
          <a:p>
            <a:r>
              <a:rPr lang="en-US" sz="8000" b="1" dirty="0">
                <a:solidFill>
                  <a:srgbClr val="166342"/>
                </a:solidFill>
              </a:rPr>
              <a:t>Content Calendaring, Creation, &amp; Tools</a:t>
            </a:r>
            <a:endParaRPr lang="en-US" sz="6000" b="1" dirty="0">
              <a:solidFill>
                <a:srgbClr val="166342"/>
              </a:solidFill>
            </a:endParaRPr>
          </a:p>
        </p:txBody>
      </p:sp>
    </p:spTree>
    <p:extLst>
      <p:ext uri="{BB962C8B-B14F-4D97-AF65-F5344CB8AC3E}">
        <p14:creationId xmlns:p14="http://schemas.microsoft.com/office/powerpoint/2010/main" val="3084660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E87CB-18ED-F168-C733-B1643736B49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683C413-8666-5A21-B2B8-43D737D1FCB7}"/>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7285AD3B-D8AB-41B1-9B17-D2E1C654AAD5}"/>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04A72DAA-8216-2A8B-5C53-501D193858AB}"/>
              </a:ext>
            </a:extLst>
          </p:cNvPr>
          <p:cNvSpPr>
            <a:spLocks noGrp="1"/>
          </p:cNvSpPr>
          <p:nvPr>
            <p:ph type="sldNum" sz="quarter" idx="12"/>
          </p:nvPr>
        </p:nvSpPr>
        <p:spPr/>
        <p:txBody>
          <a:bodyPr/>
          <a:lstStyle/>
          <a:p>
            <a:fld id="{ED64A674-7BE1-9A4F-BF92-2767E2C8D523}" type="slidenum">
              <a:rPr lang="en-US" smtClean="0"/>
              <a:t>24</a:t>
            </a:fld>
            <a:endParaRPr lang="en-US" dirty="0"/>
          </a:p>
        </p:txBody>
      </p:sp>
      <p:pic>
        <p:nvPicPr>
          <p:cNvPr id="12" name="Picture 11">
            <a:extLst>
              <a:ext uri="{FF2B5EF4-FFF2-40B4-BE49-F238E27FC236}">
                <a16:creationId xmlns:a16="http://schemas.microsoft.com/office/drawing/2014/main" id="{DADF394D-055D-48A3-697D-8BCA97472A71}"/>
              </a:ext>
            </a:extLst>
          </p:cNvPr>
          <p:cNvPicPr>
            <a:picLocks noChangeAspect="1"/>
          </p:cNvPicPr>
          <p:nvPr/>
        </p:nvPicPr>
        <p:blipFill>
          <a:blip r:embed="rId4"/>
          <a:srcRect/>
          <a:stretch/>
        </p:blipFill>
        <p:spPr>
          <a:xfrm>
            <a:off x="457202" y="4583982"/>
            <a:ext cx="2743198" cy="2743198"/>
          </a:xfrm>
          <a:prstGeom prst="rect">
            <a:avLst/>
          </a:prstGeom>
        </p:spPr>
      </p:pic>
      <p:pic>
        <p:nvPicPr>
          <p:cNvPr id="14338" name="Picture 2" descr="Lord Farquaad | Marty Wiki | Fandom">
            <a:extLst>
              <a:ext uri="{FF2B5EF4-FFF2-40B4-BE49-F238E27FC236}">
                <a16:creationId xmlns:a16="http://schemas.microsoft.com/office/drawing/2014/main" id="{29164F7C-67CE-A411-926F-6FEDF4C550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0773" y="1270816"/>
            <a:ext cx="3612983" cy="50887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B5D95D-99B2-F49F-B3A9-50FD3229DB6A}"/>
              </a:ext>
            </a:extLst>
          </p:cNvPr>
          <p:cNvSpPr txBox="1">
            <a:spLocks/>
          </p:cNvSpPr>
          <p:nvPr/>
        </p:nvSpPr>
        <p:spPr>
          <a:xfrm>
            <a:off x="1644052" y="1090848"/>
            <a:ext cx="10090746" cy="4676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0" i="0" kern="1200">
                <a:solidFill>
                  <a:srgbClr val="949C61"/>
                </a:solidFill>
                <a:latin typeface="Arial" panose="020B0604020202020204" pitchFamily="34" charset="0"/>
                <a:ea typeface="+mj-ea"/>
                <a:cs typeface="Arial" panose="020B0604020202020204" pitchFamily="34" charset="0"/>
              </a:defRPr>
            </a:lvl1pPr>
          </a:lstStyle>
          <a:p>
            <a:r>
              <a:rPr lang="en-US" sz="8000" b="1" dirty="0">
                <a:solidFill>
                  <a:srgbClr val="166342"/>
                </a:solidFill>
              </a:rPr>
              <a:t>Short </a:t>
            </a:r>
          </a:p>
          <a:p>
            <a:r>
              <a:rPr lang="en-US" sz="8000" b="1" dirty="0">
                <a:solidFill>
                  <a:srgbClr val="166342"/>
                </a:solidFill>
              </a:rPr>
              <a:t>Kings</a:t>
            </a:r>
            <a:endParaRPr lang="en-US" sz="6000" b="1" dirty="0">
              <a:solidFill>
                <a:srgbClr val="166342"/>
              </a:solidFill>
            </a:endParaRPr>
          </a:p>
        </p:txBody>
      </p:sp>
    </p:spTree>
    <p:extLst>
      <p:ext uri="{BB962C8B-B14F-4D97-AF65-F5344CB8AC3E}">
        <p14:creationId xmlns:p14="http://schemas.microsoft.com/office/powerpoint/2010/main" val="3375492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B45E7-8BF8-C8BD-08D1-AF22899F99C9}"/>
            </a:ext>
          </a:extLst>
        </p:cNvPr>
        <p:cNvGrpSpPr/>
        <p:nvPr/>
      </p:nvGrpSpPr>
      <p:grpSpPr>
        <a:xfrm>
          <a:off x="0" y="0"/>
          <a:ext cx="0" cy="0"/>
          <a:chOff x="0" y="0"/>
          <a:chExt cx="0" cy="0"/>
        </a:xfrm>
      </p:grpSpPr>
      <p:pic>
        <p:nvPicPr>
          <p:cNvPr id="2" name="Picture 1" descr="A green and white background&#10;&#10;Description automatically generated">
            <a:extLst>
              <a:ext uri="{FF2B5EF4-FFF2-40B4-BE49-F238E27FC236}">
                <a16:creationId xmlns:a16="http://schemas.microsoft.com/office/drawing/2014/main" id="{DEABED62-786B-0F60-8D13-69896CDAEA12}"/>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0E20A0B9-0600-6EAD-E5E3-2B45CCF5945D}"/>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44552263-487D-149F-1969-3E56BCF37907}"/>
              </a:ext>
            </a:extLst>
          </p:cNvPr>
          <p:cNvSpPr>
            <a:spLocks noGrp="1"/>
          </p:cNvSpPr>
          <p:nvPr>
            <p:ph type="sldNum" sz="quarter" idx="12"/>
          </p:nvPr>
        </p:nvSpPr>
        <p:spPr/>
        <p:txBody>
          <a:bodyPr/>
          <a:lstStyle/>
          <a:p>
            <a:fld id="{ED64A674-7BE1-9A4F-BF92-2767E2C8D523}" type="slidenum">
              <a:rPr lang="en-US" smtClean="0"/>
              <a:t>25</a:t>
            </a:fld>
            <a:endParaRPr lang="en-US" dirty="0"/>
          </a:p>
        </p:txBody>
      </p:sp>
      <p:pic>
        <p:nvPicPr>
          <p:cNvPr id="12" name="Picture 11">
            <a:extLst>
              <a:ext uri="{FF2B5EF4-FFF2-40B4-BE49-F238E27FC236}">
                <a16:creationId xmlns:a16="http://schemas.microsoft.com/office/drawing/2014/main" id="{65AC5A9E-A9EA-3EAE-E869-655C0BFB777D}"/>
              </a:ext>
            </a:extLst>
          </p:cNvPr>
          <p:cNvPicPr>
            <a:picLocks noChangeAspect="1"/>
          </p:cNvPicPr>
          <p:nvPr/>
        </p:nvPicPr>
        <p:blipFill>
          <a:blip r:embed="rId4"/>
          <a:srcRect/>
          <a:stretch/>
        </p:blipFill>
        <p:spPr>
          <a:xfrm>
            <a:off x="457202" y="4583982"/>
            <a:ext cx="2743198" cy="2743198"/>
          </a:xfrm>
          <a:prstGeom prst="rect">
            <a:avLst/>
          </a:prstGeom>
        </p:spPr>
      </p:pic>
      <p:sp>
        <p:nvSpPr>
          <p:cNvPr id="16" name="Title 1">
            <a:extLst>
              <a:ext uri="{FF2B5EF4-FFF2-40B4-BE49-F238E27FC236}">
                <a16:creationId xmlns:a16="http://schemas.microsoft.com/office/drawing/2014/main" id="{E09408F0-1336-F975-5057-ECBC8424D6F9}"/>
              </a:ext>
            </a:extLst>
          </p:cNvPr>
          <p:cNvSpPr txBox="1">
            <a:spLocks/>
          </p:cNvSpPr>
          <p:nvPr/>
        </p:nvSpPr>
        <p:spPr>
          <a:xfrm>
            <a:off x="1176274" y="1031479"/>
            <a:ext cx="8522897" cy="16812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0" i="0" kern="1200">
                <a:solidFill>
                  <a:srgbClr val="949C61"/>
                </a:solidFill>
                <a:latin typeface="Arial" panose="020B0604020202020204" pitchFamily="34" charset="0"/>
                <a:ea typeface="+mj-ea"/>
                <a:cs typeface="Arial" panose="020B0604020202020204" pitchFamily="34" charset="0"/>
              </a:defRPr>
            </a:lvl1pPr>
          </a:lstStyle>
          <a:p>
            <a:endParaRPr lang="en-US" sz="6000" dirty="0">
              <a:solidFill>
                <a:srgbClr val="166342"/>
              </a:solidFill>
            </a:endParaRPr>
          </a:p>
        </p:txBody>
      </p:sp>
      <p:pic>
        <p:nvPicPr>
          <p:cNvPr id="8" name="Picture 7" descr="A person in a garment&#10;&#10;Description automatically generated">
            <a:extLst>
              <a:ext uri="{FF2B5EF4-FFF2-40B4-BE49-F238E27FC236}">
                <a16:creationId xmlns:a16="http://schemas.microsoft.com/office/drawing/2014/main" id="{DC9101DB-3665-0F47-6E02-AAE5DBE0BEE5}"/>
              </a:ext>
            </a:extLst>
          </p:cNvPr>
          <p:cNvPicPr>
            <a:picLocks noChangeAspect="1"/>
          </p:cNvPicPr>
          <p:nvPr/>
        </p:nvPicPr>
        <p:blipFill>
          <a:blip r:embed="rId5"/>
          <a:stretch>
            <a:fillRect/>
          </a:stretch>
        </p:blipFill>
        <p:spPr>
          <a:xfrm>
            <a:off x="2015861" y="1511298"/>
            <a:ext cx="8160277" cy="3359150"/>
          </a:xfrm>
          <a:prstGeom prst="rect">
            <a:avLst/>
          </a:prstGeom>
        </p:spPr>
      </p:pic>
    </p:spTree>
    <p:extLst>
      <p:ext uri="{BB962C8B-B14F-4D97-AF65-F5344CB8AC3E}">
        <p14:creationId xmlns:p14="http://schemas.microsoft.com/office/powerpoint/2010/main" val="627137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29329-869D-AB8A-2727-0E8C87CDED7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0C3D95E-643B-97A9-EB2C-AF132111BDC9}"/>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D5574F87-8062-2CFF-7E9C-08096E2D9058}"/>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9D9F4C9A-F69D-F3A5-821A-7D73B53D30A7}"/>
              </a:ext>
            </a:extLst>
          </p:cNvPr>
          <p:cNvSpPr>
            <a:spLocks noGrp="1"/>
          </p:cNvSpPr>
          <p:nvPr>
            <p:ph type="sldNum" sz="quarter" idx="12"/>
          </p:nvPr>
        </p:nvSpPr>
        <p:spPr/>
        <p:txBody>
          <a:bodyPr/>
          <a:lstStyle/>
          <a:p>
            <a:fld id="{ED64A674-7BE1-9A4F-BF92-2767E2C8D523}" type="slidenum">
              <a:rPr lang="en-US" smtClean="0"/>
              <a:t>26</a:t>
            </a:fld>
            <a:endParaRPr lang="en-US" dirty="0"/>
          </a:p>
        </p:txBody>
      </p:sp>
      <p:pic>
        <p:nvPicPr>
          <p:cNvPr id="12" name="Picture 11">
            <a:extLst>
              <a:ext uri="{FF2B5EF4-FFF2-40B4-BE49-F238E27FC236}">
                <a16:creationId xmlns:a16="http://schemas.microsoft.com/office/drawing/2014/main" id="{BB7B0E0E-3667-C3C9-50EF-64CAEA84EBD5}"/>
              </a:ext>
            </a:extLst>
          </p:cNvPr>
          <p:cNvPicPr>
            <a:picLocks noChangeAspect="1"/>
          </p:cNvPicPr>
          <p:nvPr/>
        </p:nvPicPr>
        <p:blipFill>
          <a:blip r:embed="rId4"/>
          <a:srcRect/>
          <a:stretch/>
        </p:blipFill>
        <p:spPr>
          <a:xfrm>
            <a:off x="457202" y="4583982"/>
            <a:ext cx="2743198" cy="2743198"/>
          </a:xfrm>
          <a:prstGeom prst="rect">
            <a:avLst/>
          </a:prstGeom>
        </p:spPr>
      </p:pic>
      <p:sp>
        <p:nvSpPr>
          <p:cNvPr id="16" name="Title 1">
            <a:extLst>
              <a:ext uri="{FF2B5EF4-FFF2-40B4-BE49-F238E27FC236}">
                <a16:creationId xmlns:a16="http://schemas.microsoft.com/office/drawing/2014/main" id="{2DD8D6B5-D186-0234-336D-6F13C90186CA}"/>
              </a:ext>
            </a:extLst>
          </p:cNvPr>
          <p:cNvSpPr txBox="1">
            <a:spLocks/>
          </p:cNvSpPr>
          <p:nvPr/>
        </p:nvSpPr>
        <p:spPr>
          <a:xfrm>
            <a:off x="1644052" y="1090848"/>
            <a:ext cx="10090746" cy="4676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0" i="0" kern="1200">
                <a:solidFill>
                  <a:srgbClr val="949C61"/>
                </a:solidFill>
                <a:latin typeface="Arial" panose="020B0604020202020204" pitchFamily="34" charset="0"/>
                <a:ea typeface="+mj-ea"/>
                <a:cs typeface="Arial" panose="020B0604020202020204" pitchFamily="34" charset="0"/>
              </a:defRPr>
            </a:lvl1pPr>
          </a:lstStyle>
          <a:p>
            <a:endParaRPr lang="en-US" sz="6000" b="1" i="1" dirty="0">
              <a:solidFill>
                <a:srgbClr val="40403D"/>
              </a:solidFill>
            </a:endParaRPr>
          </a:p>
        </p:txBody>
      </p:sp>
      <p:sp>
        <p:nvSpPr>
          <p:cNvPr id="24" name="Title 1">
            <a:extLst>
              <a:ext uri="{FF2B5EF4-FFF2-40B4-BE49-F238E27FC236}">
                <a16:creationId xmlns:a16="http://schemas.microsoft.com/office/drawing/2014/main" id="{703D92DD-AC25-0C25-5EEC-7DB4A31CCD9C}"/>
              </a:ext>
            </a:extLst>
          </p:cNvPr>
          <p:cNvSpPr>
            <a:spLocks noGrp="1"/>
          </p:cNvSpPr>
          <p:nvPr>
            <p:ph type="title"/>
          </p:nvPr>
        </p:nvSpPr>
        <p:spPr>
          <a:xfrm>
            <a:off x="1828801" y="2569781"/>
            <a:ext cx="9374186" cy="993775"/>
          </a:xfrm>
        </p:spPr>
        <p:txBody>
          <a:bodyPr>
            <a:noAutofit/>
          </a:bodyPr>
          <a:lstStyle/>
          <a:p>
            <a:r>
              <a:rPr lang="en-US" sz="6000" b="1" dirty="0">
                <a:solidFill>
                  <a:srgbClr val="166342"/>
                </a:solidFill>
              </a:rPr>
              <a:t>The best marketing doesn’t feel like marketing.</a:t>
            </a:r>
          </a:p>
        </p:txBody>
      </p:sp>
    </p:spTree>
    <p:extLst>
      <p:ext uri="{BB962C8B-B14F-4D97-AF65-F5344CB8AC3E}">
        <p14:creationId xmlns:p14="http://schemas.microsoft.com/office/powerpoint/2010/main" val="810050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A7781-A984-E667-2C1D-33E30F12149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CC9F8AA-8CAD-EC68-11D1-59EEE03190C6}"/>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82C78C22-BD0D-0809-3D97-1B23170BB336}"/>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55529D7A-5474-2A05-BFD6-992C0A543188}"/>
              </a:ext>
            </a:extLst>
          </p:cNvPr>
          <p:cNvSpPr>
            <a:spLocks noGrp="1"/>
          </p:cNvSpPr>
          <p:nvPr>
            <p:ph type="sldNum" sz="quarter" idx="12"/>
          </p:nvPr>
        </p:nvSpPr>
        <p:spPr/>
        <p:txBody>
          <a:bodyPr/>
          <a:lstStyle/>
          <a:p>
            <a:fld id="{ED64A674-7BE1-9A4F-BF92-2767E2C8D523}" type="slidenum">
              <a:rPr lang="en-US" smtClean="0"/>
              <a:t>27</a:t>
            </a:fld>
            <a:endParaRPr lang="en-US" dirty="0"/>
          </a:p>
        </p:txBody>
      </p:sp>
      <p:pic>
        <p:nvPicPr>
          <p:cNvPr id="12" name="Picture 11">
            <a:extLst>
              <a:ext uri="{FF2B5EF4-FFF2-40B4-BE49-F238E27FC236}">
                <a16:creationId xmlns:a16="http://schemas.microsoft.com/office/drawing/2014/main" id="{CB77C48E-9DBF-198C-0252-9C7EBC076556}"/>
              </a:ext>
            </a:extLst>
          </p:cNvPr>
          <p:cNvPicPr>
            <a:picLocks noChangeAspect="1"/>
          </p:cNvPicPr>
          <p:nvPr/>
        </p:nvPicPr>
        <p:blipFill>
          <a:blip r:embed="rId4"/>
          <a:srcRect/>
          <a:stretch/>
        </p:blipFill>
        <p:spPr>
          <a:xfrm>
            <a:off x="457202" y="4583982"/>
            <a:ext cx="2743198" cy="2743198"/>
          </a:xfrm>
          <a:prstGeom prst="rect">
            <a:avLst/>
          </a:prstGeom>
        </p:spPr>
      </p:pic>
      <p:sp>
        <p:nvSpPr>
          <p:cNvPr id="16" name="Title 1">
            <a:extLst>
              <a:ext uri="{FF2B5EF4-FFF2-40B4-BE49-F238E27FC236}">
                <a16:creationId xmlns:a16="http://schemas.microsoft.com/office/drawing/2014/main" id="{2306DB48-45BA-BA01-991A-74D387834D94}"/>
              </a:ext>
            </a:extLst>
          </p:cNvPr>
          <p:cNvSpPr txBox="1">
            <a:spLocks/>
          </p:cNvSpPr>
          <p:nvPr/>
        </p:nvSpPr>
        <p:spPr>
          <a:xfrm>
            <a:off x="1644052" y="1090848"/>
            <a:ext cx="10090746" cy="4676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0" i="0" kern="1200">
                <a:solidFill>
                  <a:srgbClr val="949C61"/>
                </a:solidFill>
                <a:latin typeface="Arial" panose="020B0604020202020204" pitchFamily="34" charset="0"/>
                <a:ea typeface="+mj-ea"/>
                <a:cs typeface="Arial" panose="020B0604020202020204" pitchFamily="34" charset="0"/>
              </a:defRPr>
            </a:lvl1pPr>
          </a:lstStyle>
          <a:p>
            <a:endParaRPr lang="en-US" sz="6000" b="1" i="1" dirty="0">
              <a:solidFill>
                <a:srgbClr val="40403D"/>
              </a:solidFill>
            </a:endParaRPr>
          </a:p>
        </p:txBody>
      </p:sp>
      <p:sp>
        <p:nvSpPr>
          <p:cNvPr id="24" name="Title 1">
            <a:extLst>
              <a:ext uri="{FF2B5EF4-FFF2-40B4-BE49-F238E27FC236}">
                <a16:creationId xmlns:a16="http://schemas.microsoft.com/office/drawing/2014/main" id="{A4DEB1F6-697F-2B7B-55A0-1B404C698E6D}"/>
              </a:ext>
            </a:extLst>
          </p:cNvPr>
          <p:cNvSpPr>
            <a:spLocks noGrp="1"/>
          </p:cNvSpPr>
          <p:nvPr>
            <p:ph type="title"/>
          </p:nvPr>
        </p:nvSpPr>
        <p:spPr>
          <a:xfrm>
            <a:off x="1205750" y="1756981"/>
            <a:ext cx="9374186" cy="993775"/>
          </a:xfrm>
        </p:spPr>
        <p:txBody>
          <a:bodyPr>
            <a:noAutofit/>
          </a:bodyPr>
          <a:lstStyle/>
          <a:p>
            <a:r>
              <a:rPr lang="en-US" sz="6000" b="1" dirty="0">
                <a:solidFill>
                  <a:srgbClr val="166342"/>
                </a:solidFill>
              </a:rPr>
              <a:t>How do you usually learn about campsites?</a:t>
            </a:r>
          </a:p>
        </p:txBody>
      </p:sp>
      <p:sp>
        <p:nvSpPr>
          <p:cNvPr id="2" name="Title 1">
            <a:extLst>
              <a:ext uri="{FF2B5EF4-FFF2-40B4-BE49-F238E27FC236}">
                <a16:creationId xmlns:a16="http://schemas.microsoft.com/office/drawing/2014/main" id="{B7D41234-CC72-C0EE-7348-1E804ADA94FB}"/>
              </a:ext>
            </a:extLst>
          </p:cNvPr>
          <p:cNvSpPr txBox="1">
            <a:spLocks/>
          </p:cNvSpPr>
          <p:nvPr/>
        </p:nvSpPr>
        <p:spPr>
          <a:xfrm>
            <a:off x="1662952" y="-183221"/>
            <a:ext cx="9840204"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rgbClr val="949C61"/>
                </a:solidFill>
                <a:latin typeface="Arial" panose="020B0604020202020204" pitchFamily="34" charset="0"/>
                <a:ea typeface="+mj-ea"/>
                <a:cs typeface="Arial" panose="020B0604020202020204" pitchFamily="34" charset="0"/>
              </a:defRPr>
            </a:lvl1pPr>
          </a:lstStyle>
          <a:p>
            <a:endParaRPr lang="en-US" sz="4800" dirty="0">
              <a:latin typeface="Futura" panose="020B0602020204020303" pitchFamily="34" charset="-79"/>
              <a:cs typeface="Futura" panose="020B0602020204020303" pitchFamily="34" charset="-79"/>
            </a:endParaRPr>
          </a:p>
        </p:txBody>
      </p:sp>
      <p:pic>
        <p:nvPicPr>
          <p:cNvPr id="3" name="Picture 2" descr="Chart&#10;&#10;Description automatically generated">
            <a:hlinkClick r:id="rId5"/>
            <a:extLst>
              <a:ext uri="{FF2B5EF4-FFF2-40B4-BE49-F238E27FC236}">
                <a16:creationId xmlns:a16="http://schemas.microsoft.com/office/drawing/2014/main" id="{20701BF7-813B-4EBB-AFEA-290FF83C7F74}"/>
              </a:ext>
            </a:extLst>
          </p:cNvPr>
          <p:cNvPicPr>
            <a:picLocks noChangeAspect="1"/>
          </p:cNvPicPr>
          <p:nvPr/>
        </p:nvPicPr>
        <p:blipFill rotWithShape="1">
          <a:blip r:embed="rId6">
            <a:duotone>
              <a:schemeClr val="accent2">
                <a:shade val="45000"/>
                <a:satMod val="135000"/>
              </a:schemeClr>
              <a:prstClr val="white"/>
            </a:duotone>
          </a:blip>
          <a:srcRect t="22296"/>
          <a:stretch/>
        </p:blipFill>
        <p:spPr>
          <a:xfrm>
            <a:off x="4844452" y="3066668"/>
            <a:ext cx="8598784" cy="3758397"/>
          </a:xfrm>
          <a:prstGeom prst="rect">
            <a:avLst/>
          </a:prstGeom>
        </p:spPr>
      </p:pic>
    </p:spTree>
    <p:extLst>
      <p:ext uri="{BB962C8B-B14F-4D97-AF65-F5344CB8AC3E}">
        <p14:creationId xmlns:p14="http://schemas.microsoft.com/office/powerpoint/2010/main" val="880170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A2B50-DE92-841C-CA60-D4708D319B5C}"/>
            </a:ext>
          </a:extLst>
        </p:cNvPr>
        <p:cNvGrpSpPr/>
        <p:nvPr/>
      </p:nvGrpSpPr>
      <p:grpSpPr>
        <a:xfrm>
          <a:off x="0" y="0"/>
          <a:ext cx="0" cy="0"/>
          <a:chOff x="0" y="0"/>
          <a:chExt cx="0" cy="0"/>
        </a:xfrm>
      </p:grpSpPr>
      <p:pic>
        <p:nvPicPr>
          <p:cNvPr id="11" name="Picture 10" descr="A blue and white background&#10;&#10;Description automatically generated">
            <a:extLst>
              <a:ext uri="{FF2B5EF4-FFF2-40B4-BE49-F238E27FC236}">
                <a16:creationId xmlns:a16="http://schemas.microsoft.com/office/drawing/2014/main" id="{62A00FEC-C2C2-2311-D508-5591B38BCA56}"/>
              </a:ext>
            </a:extLst>
          </p:cNvPr>
          <p:cNvPicPr>
            <a:picLocks noChangeAspect="1"/>
          </p:cNvPicPr>
          <p:nvPr/>
        </p:nvPicPr>
        <p:blipFill>
          <a:blip r:embed="rId3"/>
          <a:stretch>
            <a:fillRect/>
          </a:stretch>
        </p:blipFill>
        <p:spPr>
          <a:xfrm>
            <a:off x="25734" y="4763"/>
            <a:ext cx="12191999" cy="6857999"/>
          </a:xfrm>
          <a:prstGeom prst="rect">
            <a:avLst/>
          </a:prstGeom>
        </p:spPr>
      </p:pic>
      <p:sp>
        <p:nvSpPr>
          <p:cNvPr id="3" name="Subtitle 2">
            <a:extLst>
              <a:ext uri="{FF2B5EF4-FFF2-40B4-BE49-F238E27FC236}">
                <a16:creationId xmlns:a16="http://schemas.microsoft.com/office/drawing/2014/main" id="{450858AE-ACD3-07A0-CB7B-846AE4B335A7}"/>
              </a:ext>
            </a:extLst>
          </p:cNvPr>
          <p:cNvSpPr>
            <a:spLocks noGrp="1"/>
          </p:cNvSpPr>
          <p:nvPr>
            <p:ph type="subTitle" idx="4294967295"/>
          </p:nvPr>
        </p:nvSpPr>
        <p:spPr>
          <a:xfrm>
            <a:off x="901666" y="1951861"/>
            <a:ext cx="5694747" cy="2552894"/>
          </a:xfrm>
        </p:spPr>
        <p:txBody>
          <a:bodyPr>
            <a:normAutofit/>
          </a:bodyPr>
          <a:lstStyle/>
          <a:p>
            <a:pPr marL="0" indent="0">
              <a:buNone/>
            </a:pPr>
            <a:r>
              <a:rPr lang="en-US" sz="4400" b="1" dirty="0">
                <a:solidFill>
                  <a:srgbClr val="40403D"/>
                </a:solidFill>
              </a:rPr>
              <a:t>Riley Wilson</a:t>
            </a:r>
          </a:p>
          <a:p>
            <a:pPr marL="0" indent="0">
              <a:buNone/>
            </a:pPr>
            <a:r>
              <a:rPr lang="en-US" sz="2200" b="1" dirty="0">
                <a:solidFill>
                  <a:srgbClr val="166342"/>
                </a:solidFill>
              </a:rPr>
              <a:t>Director of Marketing </a:t>
            </a:r>
            <a:br>
              <a:rPr lang="en-US" sz="2200" b="1" dirty="0">
                <a:solidFill>
                  <a:srgbClr val="166342"/>
                </a:solidFill>
              </a:rPr>
            </a:br>
            <a:r>
              <a:rPr lang="en-US" sz="2200" b="1" i="1" dirty="0">
                <a:solidFill>
                  <a:srgbClr val="166342"/>
                </a:solidFill>
              </a:rPr>
              <a:t>OHI</a:t>
            </a:r>
          </a:p>
          <a:p>
            <a:pPr marL="0" indent="0">
              <a:buNone/>
            </a:pPr>
            <a:endParaRPr lang="en-US" sz="2200" b="1" i="1" dirty="0">
              <a:solidFill>
                <a:srgbClr val="166342"/>
              </a:solidFill>
            </a:endParaRPr>
          </a:p>
          <a:p>
            <a:pPr marL="0" indent="0">
              <a:buNone/>
            </a:pPr>
            <a:r>
              <a:rPr lang="en-US" sz="2200" dirty="0" err="1">
                <a:solidFill>
                  <a:srgbClr val="40403D"/>
                </a:solidFill>
              </a:rPr>
              <a:t>Riley.W@ohi.org</a:t>
            </a:r>
            <a:endParaRPr lang="en-US" sz="2600" dirty="0">
              <a:solidFill>
                <a:srgbClr val="40403D"/>
              </a:solidFill>
            </a:endParaRPr>
          </a:p>
        </p:txBody>
      </p:sp>
      <p:sp>
        <p:nvSpPr>
          <p:cNvPr id="9" name="Subtitle 2">
            <a:extLst>
              <a:ext uri="{FF2B5EF4-FFF2-40B4-BE49-F238E27FC236}">
                <a16:creationId xmlns:a16="http://schemas.microsoft.com/office/drawing/2014/main" id="{D7544DAB-65E6-F72E-93F7-AD4C52E28288}"/>
              </a:ext>
            </a:extLst>
          </p:cNvPr>
          <p:cNvSpPr txBox="1">
            <a:spLocks/>
          </p:cNvSpPr>
          <p:nvPr/>
        </p:nvSpPr>
        <p:spPr>
          <a:xfrm>
            <a:off x="412179" y="6208762"/>
            <a:ext cx="4545932" cy="336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000" dirty="0">
              <a:solidFill>
                <a:schemeClr val="bg1"/>
              </a:solidFill>
            </a:endParaRPr>
          </a:p>
        </p:txBody>
      </p:sp>
      <p:pic>
        <p:nvPicPr>
          <p:cNvPr id="13" name="Picture 12" descr="A logo on a black background&#10;&#10;Description automatically generated">
            <a:extLst>
              <a:ext uri="{FF2B5EF4-FFF2-40B4-BE49-F238E27FC236}">
                <a16:creationId xmlns:a16="http://schemas.microsoft.com/office/drawing/2014/main" id="{B6FA66CD-B3DA-3177-414D-5D93961F488C}"/>
              </a:ext>
            </a:extLst>
          </p:cNvPr>
          <p:cNvPicPr>
            <a:picLocks noChangeAspect="1"/>
          </p:cNvPicPr>
          <p:nvPr/>
        </p:nvPicPr>
        <p:blipFill rotWithShape="1">
          <a:blip r:embed="rId4"/>
          <a:srcRect b="33132"/>
          <a:stretch/>
        </p:blipFill>
        <p:spPr>
          <a:xfrm>
            <a:off x="296974" y="-840702"/>
            <a:ext cx="3817826" cy="2552895"/>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E1AECDC3-EB45-9D24-DBEC-D93BEBCB07C0}"/>
              </a:ext>
            </a:extLst>
          </p:cNvPr>
          <p:cNvPicPr>
            <a:picLocks noChangeAspect="1"/>
          </p:cNvPicPr>
          <p:nvPr/>
        </p:nvPicPr>
        <p:blipFill rotWithShape="1">
          <a:blip r:embed="rId5"/>
          <a:srcRect t="8330" b="13111"/>
          <a:stretch/>
        </p:blipFill>
        <p:spPr>
          <a:xfrm>
            <a:off x="4445333" y="830968"/>
            <a:ext cx="7772400" cy="4069547"/>
          </a:xfrm>
          <a:prstGeom prst="rect">
            <a:avLst/>
          </a:prstGeom>
        </p:spPr>
      </p:pic>
    </p:spTree>
    <p:extLst>
      <p:ext uri="{BB962C8B-B14F-4D97-AF65-F5344CB8AC3E}">
        <p14:creationId xmlns:p14="http://schemas.microsoft.com/office/powerpoint/2010/main" val="3918364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690B6-EE99-CB79-9DF9-D13B4FFAF076}"/>
            </a:ext>
          </a:extLst>
        </p:cNvPr>
        <p:cNvGrpSpPr/>
        <p:nvPr/>
      </p:nvGrpSpPr>
      <p:grpSpPr>
        <a:xfrm>
          <a:off x="0" y="0"/>
          <a:ext cx="0" cy="0"/>
          <a:chOff x="0" y="0"/>
          <a:chExt cx="0" cy="0"/>
        </a:xfrm>
      </p:grpSpPr>
      <p:pic>
        <p:nvPicPr>
          <p:cNvPr id="11" name="Picture 10" descr="A blue and white background&#10;&#10;Description automatically generated">
            <a:extLst>
              <a:ext uri="{FF2B5EF4-FFF2-40B4-BE49-F238E27FC236}">
                <a16:creationId xmlns:a16="http://schemas.microsoft.com/office/drawing/2014/main" id="{53301D49-4851-6B38-F86B-9B9E83BEE177}"/>
              </a:ext>
            </a:extLst>
          </p:cNvPr>
          <p:cNvPicPr>
            <a:picLocks noChangeAspect="1"/>
          </p:cNvPicPr>
          <p:nvPr/>
        </p:nvPicPr>
        <p:blipFill>
          <a:blip r:embed="rId3"/>
          <a:stretch>
            <a:fillRect/>
          </a:stretch>
        </p:blipFill>
        <p:spPr>
          <a:xfrm>
            <a:off x="0" y="0"/>
            <a:ext cx="12191999" cy="6857999"/>
          </a:xfrm>
          <a:prstGeom prst="rect">
            <a:avLst/>
          </a:prstGeom>
        </p:spPr>
      </p:pic>
      <p:sp>
        <p:nvSpPr>
          <p:cNvPr id="2" name="Title 1">
            <a:extLst>
              <a:ext uri="{FF2B5EF4-FFF2-40B4-BE49-F238E27FC236}">
                <a16:creationId xmlns:a16="http://schemas.microsoft.com/office/drawing/2014/main" id="{794B6E2F-652A-B236-589C-B156CA56DD66}"/>
              </a:ext>
            </a:extLst>
          </p:cNvPr>
          <p:cNvSpPr>
            <a:spLocks noGrp="1"/>
          </p:cNvSpPr>
          <p:nvPr>
            <p:ph type="ctrTitle"/>
          </p:nvPr>
        </p:nvSpPr>
        <p:spPr>
          <a:xfrm>
            <a:off x="2805915" y="1707147"/>
            <a:ext cx="4545932" cy="1923864"/>
          </a:xfrm>
        </p:spPr>
        <p:txBody>
          <a:bodyPr>
            <a:noAutofit/>
          </a:bodyPr>
          <a:lstStyle/>
          <a:p>
            <a:r>
              <a:rPr lang="en-US" b="1" dirty="0"/>
              <a:t>Who </a:t>
            </a:r>
            <a:r>
              <a:rPr lang="en-US" b="1" dirty="0" err="1"/>
              <a:t>dat</a:t>
            </a:r>
            <a:r>
              <a:rPr lang="en-US" b="1" dirty="0"/>
              <a:t>?</a:t>
            </a:r>
            <a:endParaRPr lang="en-US" dirty="0"/>
          </a:p>
        </p:txBody>
      </p:sp>
      <p:sp>
        <p:nvSpPr>
          <p:cNvPr id="9" name="Subtitle 2">
            <a:extLst>
              <a:ext uri="{FF2B5EF4-FFF2-40B4-BE49-F238E27FC236}">
                <a16:creationId xmlns:a16="http://schemas.microsoft.com/office/drawing/2014/main" id="{937D52ED-52E8-1315-6EED-B6D5F3A55CA6}"/>
              </a:ext>
            </a:extLst>
          </p:cNvPr>
          <p:cNvSpPr txBox="1">
            <a:spLocks/>
          </p:cNvSpPr>
          <p:nvPr/>
        </p:nvSpPr>
        <p:spPr>
          <a:xfrm>
            <a:off x="412179" y="6208762"/>
            <a:ext cx="4545932" cy="336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000" dirty="0">
              <a:solidFill>
                <a:schemeClr val="bg1"/>
              </a:solidFill>
            </a:endParaRPr>
          </a:p>
        </p:txBody>
      </p:sp>
      <p:pic>
        <p:nvPicPr>
          <p:cNvPr id="13" name="Picture 12" descr="A logo on a black background&#10;&#10;Description automatically generated">
            <a:extLst>
              <a:ext uri="{FF2B5EF4-FFF2-40B4-BE49-F238E27FC236}">
                <a16:creationId xmlns:a16="http://schemas.microsoft.com/office/drawing/2014/main" id="{0C3101E9-8628-70E2-65CC-2DE54B6B10AA}"/>
              </a:ext>
            </a:extLst>
          </p:cNvPr>
          <p:cNvPicPr>
            <a:picLocks noChangeAspect="1"/>
          </p:cNvPicPr>
          <p:nvPr/>
        </p:nvPicPr>
        <p:blipFill>
          <a:blip r:embed="rId4"/>
          <a:stretch>
            <a:fillRect/>
          </a:stretch>
        </p:blipFill>
        <p:spPr>
          <a:xfrm>
            <a:off x="296974" y="-840702"/>
            <a:ext cx="3817826" cy="3817826"/>
          </a:xfrm>
          <a:prstGeom prst="rect">
            <a:avLst/>
          </a:prstGeom>
        </p:spPr>
      </p:pic>
    </p:spTree>
    <p:extLst>
      <p:ext uri="{BB962C8B-B14F-4D97-AF65-F5344CB8AC3E}">
        <p14:creationId xmlns:p14="http://schemas.microsoft.com/office/powerpoint/2010/main" val="2914107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AB2C4-FB6E-5FE0-E0DB-E8F92EA7E2D2}"/>
            </a:ext>
          </a:extLst>
        </p:cNvPr>
        <p:cNvGrpSpPr/>
        <p:nvPr/>
      </p:nvGrpSpPr>
      <p:grpSpPr>
        <a:xfrm>
          <a:off x="0" y="0"/>
          <a:ext cx="0" cy="0"/>
          <a:chOff x="0" y="0"/>
          <a:chExt cx="0" cy="0"/>
        </a:xfrm>
      </p:grpSpPr>
      <p:pic>
        <p:nvPicPr>
          <p:cNvPr id="11" name="Picture 10" descr="A blue and white background&#10;&#10;Description automatically generated">
            <a:extLst>
              <a:ext uri="{FF2B5EF4-FFF2-40B4-BE49-F238E27FC236}">
                <a16:creationId xmlns:a16="http://schemas.microsoft.com/office/drawing/2014/main" id="{A9AD617F-A489-EBFC-8B75-5A9A8178F0B1}"/>
              </a:ext>
            </a:extLst>
          </p:cNvPr>
          <p:cNvPicPr>
            <a:picLocks noChangeAspect="1"/>
          </p:cNvPicPr>
          <p:nvPr/>
        </p:nvPicPr>
        <p:blipFill>
          <a:blip r:embed="rId3"/>
          <a:stretch>
            <a:fillRect/>
          </a:stretch>
        </p:blipFill>
        <p:spPr>
          <a:xfrm>
            <a:off x="0" y="0"/>
            <a:ext cx="12191999" cy="6857999"/>
          </a:xfrm>
          <a:prstGeom prst="rect">
            <a:avLst/>
          </a:prstGeom>
        </p:spPr>
      </p:pic>
      <p:sp>
        <p:nvSpPr>
          <p:cNvPr id="2" name="Title 1">
            <a:extLst>
              <a:ext uri="{FF2B5EF4-FFF2-40B4-BE49-F238E27FC236}">
                <a16:creationId xmlns:a16="http://schemas.microsoft.com/office/drawing/2014/main" id="{B76B4EF1-2DCD-C796-E522-B8A916B0F809}"/>
              </a:ext>
            </a:extLst>
          </p:cNvPr>
          <p:cNvSpPr>
            <a:spLocks noGrp="1"/>
          </p:cNvSpPr>
          <p:nvPr>
            <p:ph type="ctrTitle"/>
          </p:nvPr>
        </p:nvSpPr>
        <p:spPr>
          <a:xfrm>
            <a:off x="843311" y="1964769"/>
            <a:ext cx="4545932" cy="1923864"/>
          </a:xfrm>
        </p:spPr>
        <p:txBody>
          <a:bodyPr>
            <a:noAutofit/>
          </a:bodyPr>
          <a:lstStyle/>
          <a:p>
            <a:r>
              <a:rPr lang="en-US" sz="3600" b="1" dirty="0"/>
              <a:t>What does your marketing team look like?</a:t>
            </a:r>
            <a:endParaRPr lang="en-US" sz="3600" dirty="0"/>
          </a:p>
        </p:txBody>
      </p:sp>
      <p:sp>
        <p:nvSpPr>
          <p:cNvPr id="9" name="Subtitle 2">
            <a:extLst>
              <a:ext uri="{FF2B5EF4-FFF2-40B4-BE49-F238E27FC236}">
                <a16:creationId xmlns:a16="http://schemas.microsoft.com/office/drawing/2014/main" id="{C9927492-E6F0-B15F-DDDB-162CACD0A1B5}"/>
              </a:ext>
            </a:extLst>
          </p:cNvPr>
          <p:cNvSpPr txBox="1">
            <a:spLocks/>
          </p:cNvSpPr>
          <p:nvPr/>
        </p:nvSpPr>
        <p:spPr>
          <a:xfrm>
            <a:off x="412179" y="6208762"/>
            <a:ext cx="4545932" cy="336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000" dirty="0">
              <a:solidFill>
                <a:schemeClr val="bg1"/>
              </a:solidFill>
            </a:endParaRPr>
          </a:p>
        </p:txBody>
      </p:sp>
      <p:pic>
        <p:nvPicPr>
          <p:cNvPr id="13" name="Picture 12" descr="A logo on a black background&#10;&#10;Description automatically generated">
            <a:extLst>
              <a:ext uri="{FF2B5EF4-FFF2-40B4-BE49-F238E27FC236}">
                <a16:creationId xmlns:a16="http://schemas.microsoft.com/office/drawing/2014/main" id="{4AE1FC8E-B19B-B7AF-12E3-32864B558810}"/>
              </a:ext>
            </a:extLst>
          </p:cNvPr>
          <p:cNvPicPr>
            <a:picLocks noChangeAspect="1"/>
          </p:cNvPicPr>
          <p:nvPr/>
        </p:nvPicPr>
        <p:blipFill>
          <a:blip r:embed="rId4"/>
          <a:stretch>
            <a:fillRect/>
          </a:stretch>
        </p:blipFill>
        <p:spPr>
          <a:xfrm>
            <a:off x="296974" y="-840702"/>
            <a:ext cx="3817826" cy="3817826"/>
          </a:xfrm>
          <a:prstGeom prst="rect">
            <a:avLst/>
          </a:prstGeom>
        </p:spPr>
      </p:pic>
      <p:sp>
        <p:nvSpPr>
          <p:cNvPr id="3" name="TextBox 2">
            <a:extLst>
              <a:ext uri="{FF2B5EF4-FFF2-40B4-BE49-F238E27FC236}">
                <a16:creationId xmlns:a16="http://schemas.microsoft.com/office/drawing/2014/main" id="{114FA4FE-FCEB-AB70-918C-A0A4ED2F36C2}"/>
              </a:ext>
            </a:extLst>
          </p:cNvPr>
          <p:cNvSpPr txBox="1"/>
          <p:nvPr/>
        </p:nvSpPr>
        <p:spPr>
          <a:xfrm>
            <a:off x="1079740" y="1825625"/>
            <a:ext cx="3405996" cy="646331"/>
          </a:xfrm>
          <a:prstGeom prst="rect">
            <a:avLst/>
          </a:prstGeom>
          <a:noFill/>
        </p:spPr>
        <p:txBody>
          <a:bodyPr wrap="square">
            <a:spAutoFit/>
          </a:bodyPr>
          <a:lstStyle/>
          <a:p>
            <a:endParaRPr lang="en-US" sz="3600" dirty="0">
              <a:latin typeface="Futura Medium" panose="020B0602020204020303" pitchFamily="34" charset="-79"/>
              <a:cs typeface="Futura Medium" panose="020B0602020204020303" pitchFamily="34" charset="-79"/>
            </a:endParaRPr>
          </a:p>
        </p:txBody>
      </p:sp>
      <p:pic>
        <p:nvPicPr>
          <p:cNvPr id="4" name="Content Placeholder 7" descr="Chart, pie chart&#10;&#10;Description automatically generated">
            <a:extLst>
              <a:ext uri="{FF2B5EF4-FFF2-40B4-BE49-F238E27FC236}">
                <a16:creationId xmlns:a16="http://schemas.microsoft.com/office/drawing/2014/main" id="{2AF68CCC-2891-8CCA-D122-4F312ED1420B}"/>
              </a:ext>
            </a:extLst>
          </p:cNvPr>
          <p:cNvPicPr>
            <a:picLocks noChangeAspect="1"/>
          </p:cNvPicPr>
          <p:nvPr/>
        </p:nvPicPr>
        <p:blipFill>
          <a:blip r:embed="rId5"/>
          <a:srcRect/>
          <a:stretch/>
        </p:blipFill>
        <p:spPr>
          <a:xfrm>
            <a:off x="2824730" y="368308"/>
            <a:ext cx="9997442" cy="5623560"/>
          </a:xfrm>
          <a:prstGeom prst="rect">
            <a:avLst/>
          </a:prstGeom>
        </p:spPr>
      </p:pic>
    </p:spTree>
    <p:extLst>
      <p:ext uri="{BB962C8B-B14F-4D97-AF65-F5344CB8AC3E}">
        <p14:creationId xmlns:p14="http://schemas.microsoft.com/office/powerpoint/2010/main" val="2827043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EA8AE-5CBA-884D-4635-6C8F15445913}"/>
            </a:ext>
          </a:extLst>
        </p:cNvPr>
        <p:cNvGrpSpPr/>
        <p:nvPr/>
      </p:nvGrpSpPr>
      <p:grpSpPr>
        <a:xfrm>
          <a:off x="0" y="0"/>
          <a:ext cx="0" cy="0"/>
          <a:chOff x="0" y="0"/>
          <a:chExt cx="0" cy="0"/>
        </a:xfrm>
      </p:grpSpPr>
      <p:pic>
        <p:nvPicPr>
          <p:cNvPr id="11" name="Picture 10" descr="A blue and white background&#10;&#10;Description automatically generated">
            <a:extLst>
              <a:ext uri="{FF2B5EF4-FFF2-40B4-BE49-F238E27FC236}">
                <a16:creationId xmlns:a16="http://schemas.microsoft.com/office/drawing/2014/main" id="{6CB1FE23-FA2D-DC59-9502-A0062BA1B22E}"/>
              </a:ext>
            </a:extLst>
          </p:cNvPr>
          <p:cNvPicPr>
            <a:picLocks noChangeAspect="1"/>
          </p:cNvPicPr>
          <p:nvPr/>
        </p:nvPicPr>
        <p:blipFill>
          <a:blip r:embed="rId3"/>
          <a:stretch>
            <a:fillRect/>
          </a:stretch>
        </p:blipFill>
        <p:spPr>
          <a:xfrm>
            <a:off x="0" y="0"/>
            <a:ext cx="12191999" cy="6857999"/>
          </a:xfrm>
          <a:prstGeom prst="rect">
            <a:avLst/>
          </a:prstGeom>
        </p:spPr>
      </p:pic>
      <p:sp>
        <p:nvSpPr>
          <p:cNvPr id="2" name="Title 1">
            <a:extLst>
              <a:ext uri="{FF2B5EF4-FFF2-40B4-BE49-F238E27FC236}">
                <a16:creationId xmlns:a16="http://schemas.microsoft.com/office/drawing/2014/main" id="{D1D074D4-2868-3376-9A61-BEE2B89AB80E}"/>
              </a:ext>
            </a:extLst>
          </p:cNvPr>
          <p:cNvSpPr>
            <a:spLocks noGrp="1"/>
          </p:cNvSpPr>
          <p:nvPr>
            <p:ph type="ctrTitle"/>
          </p:nvPr>
        </p:nvSpPr>
        <p:spPr>
          <a:xfrm>
            <a:off x="693757" y="2350726"/>
            <a:ext cx="3982776" cy="1923864"/>
          </a:xfrm>
        </p:spPr>
        <p:txBody>
          <a:bodyPr>
            <a:noAutofit/>
          </a:bodyPr>
          <a:lstStyle/>
          <a:p>
            <a:r>
              <a:rPr lang="en-US" sz="3600" b="1" dirty="0"/>
              <a:t>How are you currently marketing your park?</a:t>
            </a:r>
            <a:endParaRPr lang="en-US" sz="3600" dirty="0"/>
          </a:p>
        </p:txBody>
      </p:sp>
      <p:sp>
        <p:nvSpPr>
          <p:cNvPr id="9" name="Subtitle 2">
            <a:extLst>
              <a:ext uri="{FF2B5EF4-FFF2-40B4-BE49-F238E27FC236}">
                <a16:creationId xmlns:a16="http://schemas.microsoft.com/office/drawing/2014/main" id="{E22CA130-E861-1246-5F13-14662C5CFA6B}"/>
              </a:ext>
            </a:extLst>
          </p:cNvPr>
          <p:cNvSpPr txBox="1">
            <a:spLocks/>
          </p:cNvSpPr>
          <p:nvPr/>
        </p:nvSpPr>
        <p:spPr>
          <a:xfrm>
            <a:off x="412179" y="6208762"/>
            <a:ext cx="4545932" cy="336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000" dirty="0">
              <a:solidFill>
                <a:schemeClr val="bg1"/>
              </a:solidFill>
            </a:endParaRPr>
          </a:p>
        </p:txBody>
      </p:sp>
      <p:pic>
        <p:nvPicPr>
          <p:cNvPr id="13" name="Picture 12" descr="A logo on a black background&#10;&#10;Description automatically generated">
            <a:extLst>
              <a:ext uri="{FF2B5EF4-FFF2-40B4-BE49-F238E27FC236}">
                <a16:creationId xmlns:a16="http://schemas.microsoft.com/office/drawing/2014/main" id="{E1C19AF6-40CB-3333-A57F-C9AFA80FC6BD}"/>
              </a:ext>
            </a:extLst>
          </p:cNvPr>
          <p:cNvPicPr>
            <a:picLocks noChangeAspect="1"/>
          </p:cNvPicPr>
          <p:nvPr/>
        </p:nvPicPr>
        <p:blipFill>
          <a:blip r:embed="rId4"/>
          <a:stretch>
            <a:fillRect/>
          </a:stretch>
        </p:blipFill>
        <p:spPr>
          <a:xfrm>
            <a:off x="296974" y="-840702"/>
            <a:ext cx="3817826" cy="3817826"/>
          </a:xfrm>
          <a:prstGeom prst="rect">
            <a:avLst/>
          </a:prstGeom>
        </p:spPr>
      </p:pic>
      <p:sp>
        <p:nvSpPr>
          <p:cNvPr id="3" name="TextBox 2">
            <a:extLst>
              <a:ext uri="{FF2B5EF4-FFF2-40B4-BE49-F238E27FC236}">
                <a16:creationId xmlns:a16="http://schemas.microsoft.com/office/drawing/2014/main" id="{9E4EB9AD-BB56-9E85-58DC-A7D3D3515310}"/>
              </a:ext>
            </a:extLst>
          </p:cNvPr>
          <p:cNvSpPr txBox="1"/>
          <p:nvPr/>
        </p:nvSpPr>
        <p:spPr>
          <a:xfrm>
            <a:off x="1079740" y="1825625"/>
            <a:ext cx="3405996" cy="646331"/>
          </a:xfrm>
          <a:prstGeom prst="rect">
            <a:avLst/>
          </a:prstGeom>
          <a:noFill/>
        </p:spPr>
        <p:txBody>
          <a:bodyPr wrap="square">
            <a:spAutoFit/>
          </a:bodyPr>
          <a:lstStyle/>
          <a:p>
            <a:endParaRPr lang="en-US" sz="3600" dirty="0">
              <a:latin typeface="Futura Medium" panose="020B0602020204020303" pitchFamily="34" charset="-79"/>
              <a:cs typeface="Futura Medium" panose="020B0602020204020303" pitchFamily="34" charset="-79"/>
            </a:endParaRPr>
          </a:p>
        </p:txBody>
      </p:sp>
      <p:pic>
        <p:nvPicPr>
          <p:cNvPr id="5" name="Content Placeholder 4">
            <a:extLst>
              <a:ext uri="{FF2B5EF4-FFF2-40B4-BE49-F238E27FC236}">
                <a16:creationId xmlns:a16="http://schemas.microsoft.com/office/drawing/2014/main" id="{6C9BDB2A-EB0E-7FCC-6C58-C10B9DA32608}"/>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Lst>
          </a:blip>
          <a:srcRect t="3375" b="12886"/>
          <a:stretch/>
        </p:blipFill>
        <p:spPr>
          <a:xfrm>
            <a:off x="4185293" y="735253"/>
            <a:ext cx="8458459" cy="3984174"/>
          </a:xfrm>
          <a:prstGeom prst="rect">
            <a:avLst/>
          </a:prstGeom>
        </p:spPr>
      </p:pic>
    </p:spTree>
    <p:extLst>
      <p:ext uri="{BB962C8B-B14F-4D97-AF65-F5344CB8AC3E}">
        <p14:creationId xmlns:p14="http://schemas.microsoft.com/office/powerpoint/2010/main" val="13063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EACA1-6C9B-B283-968F-4C0365BA0928}"/>
            </a:ext>
          </a:extLst>
        </p:cNvPr>
        <p:cNvGrpSpPr/>
        <p:nvPr/>
      </p:nvGrpSpPr>
      <p:grpSpPr>
        <a:xfrm>
          <a:off x="0" y="0"/>
          <a:ext cx="0" cy="0"/>
          <a:chOff x="0" y="0"/>
          <a:chExt cx="0" cy="0"/>
        </a:xfrm>
      </p:grpSpPr>
      <p:pic>
        <p:nvPicPr>
          <p:cNvPr id="11" name="Picture 10" descr="A blue and white background&#10;&#10;Description automatically generated">
            <a:extLst>
              <a:ext uri="{FF2B5EF4-FFF2-40B4-BE49-F238E27FC236}">
                <a16:creationId xmlns:a16="http://schemas.microsoft.com/office/drawing/2014/main" id="{16D679E7-B5B5-B1B4-FC72-A88185B82A4D}"/>
              </a:ext>
            </a:extLst>
          </p:cNvPr>
          <p:cNvPicPr>
            <a:picLocks noChangeAspect="1"/>
          </p:cNvPicPr>
          <p:nvPr/>
        </p:nvPicPr>
        <p:blipFill>
          <a:blip r:embed="rId3"/>
          <a:stretch>
            <a:fillRect/>
          </a:stretch>
        </p:blipFill>
        <p:spPr>
          <a:xfrm>
            <a:off x="0" y="0"/>
            <a:ext cx="12191999" cy="6857999"/>
          </a:xfrm>
          <a:prstGeom prst="rect">
            <a:avLst/>
          </a:prstGeom>
        </p:spPr>
      </p:pic>
      <p:sp>
        <p:nvSpPr>
          <p:cNvPr id="2" name="Title 1">
            <a:extLst>
              <a:ext uri="{FF2B5EF4-FFF2-40B4-BE49-F238E27FC236}">
                <a16:creationId xmlns:a16="http://schemas.microsoft.com/office/drawing/2014/main" id="{5F53F4F8-BCEB-877E-E549-1ABA31DEC0D3}"/>
              </a:ext>
            </a:extLst>
          </p:cNvPr>
          <p:cNvSpPr>
            <a:spLocks noGrp="1"/>
          </p:cNvSpPr>
          <p:nvPr>
            <p:ph type="ctrTitle"/>
          </p:nvPr>
        </p:nvSpPr>
        <p:spPr>
          <a:xfrm>
            <a:off x="693757" y="3213477"/>
            <a:ext cx="3982776" cy="1923864"/>
          </a:xfrm>
        </p:spPr>
        <p:txBody>
          <a:bodyPr>
            <a:noAutofit/>
          </a:bodyPr>
          <a:lstStyle/>
          <a:p>
            <a:r>
              <a:rPr lang="en-US" sz="3600" b="1" dirty="0"/>
              <a:t>Which social platforms are you currently using for your business?</a:t>
            </a:r>
            <a:br>
              <a:rPr lang="en-US" sz="3600" b="1" dirty="0"/>
            </a:br>
            <a:endParaRPr lang="en-US" sz="3600" dirty="0"/>
          </a:p>
        </p:txBody>
      </p:sp>
      <p:sp>
        <p:nvSpPr>
          <p:cNvPr id="9" name="Subtitle 2">
            <a:extLst>
              <a:ext uri="{FF2B5EF4-FFF2-40B4-BE49-F238E27FC236}">
                <a16:creationId xmlns:a16="http://schemas.microsoft.com/office/drawing/2014/main" id="{5E557266-99B8-9D7D-17ED-6FB5230FD5DA}"/>
              </a:ext>
            </a:extLst>
          </p:cNvPr>
          <p:cNvSpPr txBox="1">
            <a:spLocks/>
          </p:cNvSpPr>
          <p:nvPr/>
        </p:nvSpPr>
        <p:spPr>
          <a:xfrm>
            <a:off x="412179" y="6208762"/>
            <a:ext cx="4545932" cy="336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000" dirty="0">
              <a:solidFill>
                <a:schemeClr val="bg1"/>
              </a:solidFill>
            </a:endParaRPr>
          </a:p>
        </p:txBody>
      </p:sp>
      <p:pic>
        <p:nvPicPr>
          <p:cNvPr id="13" name="Picture 12" descr="A logo on a black background&#10;&#10;Description automatically generated">
            <a:extLst>
              <a:ext uri="{FF2B5EF4-FFF2-40B4-BE49-F238E27FC236}">
                <a16:creationId xmlns:a16="http://schemas.microsoft.com/office/drawing/2014/main" id="{A4BADF97-7A56-A32B-87E3-AA7F4D20FBBE}"/>
              </a:ext>
            </a:extLst>
          </p:cNvPr>
          <p:cNvPicPr>
            <a:picLocks noChangeAspect="1"/>
          </p:cNvPicPr>
          <p:nvPr/>
        </p:nvPicPr>
        <p:blipFill>
          <a:blip r:embed="rId4"/>
          <a:stretch>
            <a:fillRect/>
          </a:stretch>
        </p:blipFill>
        <p:spPr>
          <a:xfrm>
            <a:off x="296974" y="-840702"/>
            <a:ext cx="3817826" cy="3817826"/>
          </a:xfrm>
          <a:prstGeom prst="rect">
            <a:avLst/>
          </a:prstGeom>
        </p:spPr>
      </p:pic>
      <p:pic>
        <p:nvPicPr>
          <p:cNvPr id="6" name="Content Placeholder 7" descr="Logo&#10;&#10;Description automatically generated with medium confidence">
            <a:extLst>
              <a:ext uri="{FF2B5EF4-FFF2-40B4-BE49-F238E27FC236}">
                <a16:creationId xmlns:a16="http://schemas.microsoft.com/office/drawing/2014/main" id="{23EB4F68-98C1-16AE-2D4B-94A515DBFC66}"/>
              </a:ext>
            </a:extLst>
          </p:cNvPr>
          <p:cNvPicPr>
            <a:picLocks noChangeAspect="1"/>
          </p:cNvPicPr>
          <p:nvPr/>
        </p:nvPicPr>
        <p:blipFill>
          <a:blip r:embed="rId5"/>
          <a:stretch>
            <a:fillRect/>
          </a:stretch>
        </p:blipFill>
        <p:spPr>
          <a:xfrm>
            <a:off x="3806827" y="768530"/>
            <a:ext cx="8693145" cy="4889894"/>
          </a:xfrm>
          <a:prstGeom prst="rect">
            <a:avLst/>
          </a:prstGeom>
        </p:spPr>
      </p:pic>
      <p:sp>
        <p:nvSpPr>
          <p:cNvPr id="8" name="TextBox 7">
            <a:extLst>
              <a:ext uri="{FF2B5EF4-FFF2-40B4-BE49-F238E27FC236}">
                <a16:creationId xmlns:a16="http://schemas.microsoft.com/office/drawing/2014/main" id="{EEBCE8FC-7408-1DDC-9CD1-14039B4725D6}"/>
              </a:ext>
            </a:extLst>
          </p:cNvPr>
          <p:cNvSpPr txBox="1"/>
          <p:nvPr/>
        </p:nvSpPr>
        <p:spPr>
          <a:xfrm>
            <a:off x="5791202" y="3462865"/>
            <a:ext cx="6316132" cy="261610"/>
          </a:xfrm>
          <a:prstGeom prst="rect">
            <a:avLst/>
          </a:prstGeom>
          <a:noFill/>
        </p:spPr>
        <p:txBody>
          <a:bodyPr wrap="square">
            <a:spAutoFit/>
          </a:bodyPr>
          <a:lstStyle/>
          <a:p>
            <a:r>
              <a:rPr lang="en-US" sz="1050" dirty="0"/>
              <a:t>X/</a:t>
            </a:r>
          </a:p>
        </p:txBody>
      </p:sp>
    </p:spTree>
    <p:extLst>
      <p:ext uri="{BB962C8B-B14F-4D97-AF65-F5344CB8AC3E}">
        <p14:creationId xmlns:p14="http://schemas.microsoft.com/office/powerpoint/2010/main" val="2571321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69B9034C-1E2C-9D84-5C8A-FD992B8EA20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FE71336-1F03-2E0E-7B26-56FF21936B9D}"/>
              </a:ext>
            </a:extLst>
          </p:cNvPr>
          <p:cNvSpPr>
            <a:spLocks noGrp="1"/>
          </p:cNvSpPr>
          <p:nvPr>
            <p:ph type="title"/>
          </p:nvPr>
        </p:nvSpPr>
        <p:spPr>
          <a:xfrm>
            <a:off x="836614" y="1436689"/>
            <a:ext cx="5027472" cy="993775"/>
          </a:xfrm>
        </p:spPr>
        <p:txBody>
          <a:bodyPr>
            <a:noAutofit/>
          </a:bodyPr>
          <a:lstStyle/>
          <a:p>
            <a:r>
              <a:rPr lang="en-US" sz="4400" dirty="0"/>
              <a:t>So what’re we </a:t>
            </a:r>
            <a:r>
              <a:rPr lang="en-US" sz="4400" dirty="0" err="1"/>
              <a:t>gonna</a:t>
            </a:r>
            <a:r>
              <a:rPr lang="en-US" sz="4400" dirty="0"/>
              <a:t> learn?</a:t>
            </a:r>
          </a:p>
        </p:txBody>
      </p:sp>
      <p:pic>
        <p:nvPicPr>
          <p:cNvPr id="8" name="Picture Placeholder 7">
            <a:extLst>
              <a:ext uri="{FF2B5EF4-FFF2-40B4-BE49-F238E27FC236}">
                <a16:creationId xmlns:a16="http://schemas.microsoft.com/office/drawing/2014/main" id="{5B8E22CB-FF5F-9ACD-13E4-A424F86D9DD0}"/>
              </a:ext>
            </a:extLst>
          </p:cNvPr>
          <p:cNvPicPr>
            <a:picLocks noGrp="1" noChangeAspect="1"/>
          </p:cNvPicPr>
          <p:nvPr>
            <p:ph type="pic" idx="1"/>
          </p:nvPr>
        </p:nvPicPr>
        <p:blipFill>
          <a:blip r:embed="rId4"/>
          <a:srcRect l="18800" r="18800"/>
          <a:stretch/>
        </p:blipFill>
        <p:spPr/>
      </p:pic>
      <p:sp>
        <p:nvSpPr>
          <p:cNvPr id="4" name="Text Placeholder 3">
            <a:extLst>
              <a:ext uri="{FF2B5EF4-FFF2-40B4-BE49-F238E27FC236}">
                <a16:creationId xmlns:a16="http://schemas.microsoft.com/office/drawing/2014/main" id="{EC8FE978-8DA3-4BD8-E47A-23A3BE3D95D8}"/>
              </a:ext>
            </a:extLst>
          </p:cNvPr>
          <p:cNvSpPr>
            <a:spLocks noGrp="1"/>
          </p:cNvSpPr>
          <p:nvPr>
            <p:ph type="body" sz="half" idx="2"/>
          </p:nvPr>
        </p:nvSpPr>
        <p:spPr>
          <a:xfrm>
            <a:off x="836613" y="2711070"/>
            <a:ext cx="4891234" cy="3811588"/>
          </a:xfrm>
        </p:spPr>
        <p:txBody>
          <a:bodyPr>
            <a:normAutofit/>
          </a:bodyPr>
          <a:lstStyle/>
          <a:p>
            <a:pPr marL="571500" indent="-571500">
              <a:buFont typeface="Arial" panose="020B0604020202020204" pitchFamily="34" charset="0"/>
              <a:buChar char="•"/>
            </a:pPr>
            <a:r>
              <a:rPr lang="en-US" sz="1800" dirty="0"/>
              <a:t>An Update on the Landscape</a:t>
            </a:r>
          </a:p>
          <a:p>
            <a:pPr marL="571500" indent="-571500">
              <a:buFont typeface="Arial" panose="020B0604020202020204" pitchFamily="34" charset="0"/>
              <a:buChar char="•"/>
            </a:pPr>
            <a:r>
              <a:rPr lang="en-US" sz="1800" dirty="0"/>
              <a:t>Choose Your Channels</a:t>
            </a:r>
          </a:p>
          <a:p>
            <a:pPr marL="571500" indent="-571500">
              <a:buFont typeface="Arial" panose="020B0604020202020204" pitchFamily="34" charset="0"/>
              <a:buChar char="•"/>
            </a:pPr>
            <a:r>
              <a:rPr lang="en-US" sz="1800" dirty="0"/>
              <a:t>Strategizing for Success</a:t>
            </a:r>
          </a:p>
          <a:p>
            <a:pPr marL="571500" indent="-571500">
              <a:buFont typeface="Arial" panose="020B0604020202020204" pitchFamily="34" charset="0"/>
              <a:buChar char="•"/>
            </a:pPr>
            <a:r>
              <a:rPr lang="en-US" sz="1800" dirty="0"/>
              <a:t>Content Calendaring, Creation, &amp; Tools</a:t>
            </a:r>
          </a:p>
          <a:p>
            <a:pPr marL="571500" indent="-571500">
              <a:buFont typeface="Arial" panose="020B0604020202020204" pitchFamily="34" charset="0"/>
              <a:buChar char="•"/>
            </a:pPr>
            <a:endParaRPr lang="en-US" sz="1800" dirty="0"/>
          </a:p>
        </p:txBody>
      </p:sp>
      <p:sp>
        <p:nvSpPr>
          <p:cNvPr id="6" name="Slide Number Placeholder 5">
            <a:extLst>
              <a:ext uri="{FF2B5EF4-FFF2-40B4-BE49-F238E27FC236}">
                <a16:creationId xmlns:a16="http://schemas.microsoft.com/office/drawing/2014/main" id="{3ACC779C-C931-3D36-C84E-28046BBA5C1F}"/>
              </a:ext>
            </a:extLst>
          </p:cNvPr>
          <p:cNvSpPr>
            <a:spLocks noGrp="1"/>
          </p:cNvSpPr>
          <p:nvPr>
            <p:ph type="sldNum" sz="quarter" idx="12"/>
          </p:nvPr>
        </p:nvSpPr>
        <p:spPr/>
        <p:txBody>
          <a:bodyPr/>
          <a:lstStyle/>
          <a:p>
            <a:fld id="{ED64A674-7BE1-9A4F-BF92-2767E2C8D523}" type="slidenum">
              <a:rPr lang="en-US" smtClean="0"/>
              <a:t>7</a:t>
            </a:fld>
            <a:endParaRPr lang="en-US"/>
          </a:p>
        </p:txBody>
      </p:sp>
      <p:pic>
        <p:nvPicPr>
          <p:cNvPr id="7" name="Picture 6">
            <a:extLst>
              <a:ext uri="{FF2B5EF4-FFF2-40B4-BE49-F238E27FC236}">
                <a16:creationId xmlns:a16="http://schemas.microsoft.com/office/drawing/2014/main" id="{9B1AC7D1-5CD2-0270-1422-6226FA4B372F}"/>
              </a:ext>
            </a:extLst>
          </p:cNvPr>
          <p:cNvPicPr>
            <a:picLocks noChangeAspect="1"/>
          </p:cNvPicPr>
          <p:nvPr/>
        </p:nvPicPr>
        <p:blipFill>
          <a:blip r:embed="rId5"/>
          <a:srcRect/>
          <a:stretch/>
        </p:blipFill>
        <p:spPr>
          <a:xfrm>
            <a:off x="457202" y="4583982"/>
            <a:ext cx="2743198" cy="2743198"/>
          </a:xfrm>
          <a:prstGeom prst="rect">
            <a:avLst/>
          </a:prstGeom>
        </p:spPr>
      </p:pic>
    </p:spTree>
    <p:extLst>
      <p:ext uri="{BB962C8B-B14F-4D97-AF65-F5344CB8AC3E}">
        <p14:creationId xmlns:p14="http://schemas.microsoft.com/office/powerpoint/2010/main" val="3155495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5DD0C-8D39-E35B-9659-91F04BFBC031}"/>
            </a:ext>
          </a:extLst>
        </p:cNvPr>
        <p:cNvGrpSpPr/>
        <p:nvPr/>
      </p:nvGrpSpPr>
      <p:grpSpPr>
        <a:xfrm>
          <a:off x="0" y="0"/>
          <a:ext cx="0" cy="0"/>
          <a:chOff x="0" y="0"/>
          <a:chExt cx="0" cy="0"/>
        </a:xfrm>
      </p:grpSpPr>
      <p:pic>
        <p:nvPicPr>
          <p:cNvPr id="7" name="Picture 6" descr="A blue mountains with a white background&#10;&#10;Description automatically generated">
            <a:extLst>
              <a:ext uri="{FF2B5EF4-FFF2-40B4-BE49-F238E27FC236}">
                <a16:creationId xmlns:a16="http://schemas.microsoft.com/office/drawing/2014/main" id="{9EC4E8B9-0EA7-6EA8-0CAD-3E85A2E07B14}"/>
              </a:ext>
            </a:extLst>
          </p:cNvPr>
          <p:cNvPicPr>
            <a:picLocks noChangeAspect="1"/>
          </p:cNvPicPr>
          <p:nvPr/>
        </p:nvPicPr>
        <p:blipFill>
          <a:blip r:embed="rId3"/>
          <a:stretch>
            <a:fillRect/>
          </a:stretch>
        </p:blipFill>
        <p:spPr>
          <a:xfrm>
            <a:off x="0" y="-30162"/>
            <a:ext cx="12344400" cy="6943725"/>
          </a:xfrm>
          <a:prstGeom prst="rect">
            <a:avLst/>
          </a:prstGeom>
          <a:solidFill>
            <a:srgbClr val="7280C2"/>
          </a:solidFill>
        </p:spPr>
      </p:pic>
      <p:sp>
        <p:nvSpPr>
          <p:cNvPr id="2" name="Title 1">
            <a:extLst>
              <a:ext uri="{FF2B5EF4-FFF2-40B4-BE49-F238E27FC236}">
                <a16:creationId xmlns:a16="http://schemas.microsoft.com/office/drawing/2014/main" id="{D8AB68E4-917E-869A-6652-DA3932084382}"/>
              </a:ext>
            </a:extLst>
          </p:cNvPr>
          <p:cNvSpPr>
            <a:spLocks noGrp="1"/>
          </p:cNvSpPr>
          <p:nvPr>
            <p:ph type="title"/>
          </p:nvPr>
        </p:nvSpPr>
        <p:spPr>
          <a:xfrm>
            <a:off x="1635918" y="1560750"/>
            <a:ext cx="8920163" cy="1794195"/>
          </a:xfrm>
        </p:spPr>
        <p:txBody>
          <a:bodyPr>
            <a:normAutofit/>
          </a:bodyPr>
          <a:lstStyle/>
          <a:p>
            <a:pPr algn="l" fontAlgn="base"/>
            <a:r>
              <a:rPr lang="en-US" sz="6600" b="1" dirty="0">
                <a:solidFill>
                  <a:srgbClr val="166342"/>
                </a:solidFill>
              </a:rPr>
              <a:t>So why social?</a:t>
            </a:r>
            <a:endParaRPr lang="en-US" sz="6600" i="1" dirty="0">
              <a:solidFill>
                <a:srgbClr val="166342"/>
              </a:solidFill>
            </a:endParaRPr>
          </a:p>
        </p:txBody>
      </p:sp>
      <p:sp>
        <p:nvSpPr>
          <p:cNvPr id="4" name="Slide Number Placeholder 3">
            <a:extLst>
              <a:ext uri="{FF2B5EF4-FFF2-40B4-BE49-F238E27FC236}">
                <a16:creationId xmlns:a16="http://schemas.microsoft.com/office/drawing/2014/main" id="{DB5301FC-76FA-A5A8-9054-6594DDD699AE}"/>
              </a:ext>
            </a:extLst>
          </p:cNvPr>
          <p:cNvSpPr>
            <a:spLocks noGrp="1"/>
          </p:cNvSpPr>
          <p:nvPr>
            <p:ph type="sldNum" sz="quarter" idx="12"/>
          </p:nvPr>
        </p:nvSpPr>
        <p:spPr/>
        <p:txBody>
          <a:bodyPr/>
          <a:lstStyle/>
          <a:p>
            <a:fld id="{ED64A674-7BE1-9A4F-BF92-2767E2C8D523}" type="slidenum">
              <a:rPr lang="en-US" smtClean="0"/>
              <a:t>8</a:t>
            </a:fld>
            <a:endParaRPr lang="en-US"/>
          </a:p>
        </p:txBody>
      </p:sp>
      <p:pic>
        <p:nvPicPr>
          <p:cNvPr id="10" name="Picture 9" descr="A black background with white text&#10;&#10;Description automatically generated">
            <a:extLst>
              <a:ext uri="{FF2B5EF4-FFF2-40B4-BE49-F238E27FC236}">
                <a16:creationId xmlns:a16="http://schemas.microsoft.com/office/drawing/2014/main" id="{2C903D21-F176-4097-E11B-4F29566E1B64}"/>
              </a:ext>
            </a:extLst>
          </p:cNvPr>
          <p:cNvPicPr>
            <a:picLocks noChangeAspect="1"/>
          </p:cNvPicPr>
          <p:nvPr/>
        </p:nvPicPr>
        <p:blipFill>
          <a:blip r:embed="rId4"/>
          <a:stretch>
            <a:fillRect/>
          </a:stretch>
        </p:blipFill>
        <p:spPr>
          <a:xfrm>
            <a:off x="626269" y="4945856"/>
            <a:ext cx="2852737" cy="2852737"/>
          </a:xfrm>
          <a:prstGeom prst="rect">
            <a:avLst/>
          </a:prstGeom>
        </p:spPr>
      </p:pic>
    </p:spTree>
    <p:extLst>
      <p:ext uri="{BB962C8B-B14F-4D97-AF65-F5344CB8AC3E}">
        <p14:creationId xmlns:p14="http://schemas.microsoft.com/office/powerpoint/2010/main" val="3537736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BC580-E756-5FEA-1882-F1D3FBAF168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3CEAD84-7339-C2E8-8AF2-544CAEC3B5FB}"/>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76520463-BB83-87A1-FCD9-A733A25F6ACF}"/>
              </a:ext>
            </a:extLst>
          </p:cNvPr>
          <p:cNvSpPr>
            <a:spLocks noGrp="1"/>
          </p:cNvSpPr>
          <p:nvPr>
            <p:ph type="ftr" sz="quarter" idx="11"/>
          </p:nvPr>
        </p:nvSpPr>
        <p:spPr/>
        <p:txBody>
          <a:bodyPr/>
          <a:lstStyle/>
          <a:p>
            <a:r>
              <a:rPr lang="en-US" dirty="0" err="1"/>
              <a:t>ohi.org</a:t>
            </a:r>
            <a:endParaRPr lang="en-US" dirty="0"/>
          </a:p>
        </p:txBody>
      </p:sp>
      <p:sp>
        <p:nvSpPr>
          <p:cNvPr id="5" name="Slide Number Placeholder 4">
            <a:extLst>
              <a:ext uri="{FF2B5EF4-FFF2-40B4-BE49-F238E27FC236}">
                <a16:creationId xmlns:a16="http://schemas.microsoft.com/office/drawing/2014/main" id="{4CF36915-317F-F04B-E029-6250D0A729E0}"/>
              </a:ext>
            </a:extLst>
          </p:cNvPr>
          <p:cNvSpPr>
            <a:spLocks noGrp="1"/>
          </p:cNvSpPr>
          <p:nvPr>
            <p:ph type="sldNum" sz="quarter" idx="12"/>
          </p:nvPr>
        </p:nvSpPr>
        <p:spPr/>
        <p:txBody>
          <a:bodyPr/>
          <a:lstStyle/>
          <a:p>
            <a:fld id="{ED64A674-7BE1-9A4F-BF92-2767E2C8D523}" type="slidenum">
              <a:rPr lang="en-US" smtClean="0"/>
              <a:t>9</a:t>
            </a:fld>
            <a:endParaRPr lang="en-US" dirty="0"/>
          </a:p>
        </p:txBody>
      </p:sp>
      <p:pic>
        <p:nvPicPr>
          <p:cNvPr id="12" name="Picture 11">
            <a:extLst>
              <a:ext uri="{FF2B5EF4-FFF2-40B4-BE49-F238E27FC236}">
                <a16:creationId xmlns:a16="http://schemas.microsoft.com/office/drawing/2014/main" id="{445A2E9A-4D45-FA03-BA78-D9B206259DFF}"/>
              </a:ext>
            </a:extLst>
          </p:cNvPr>
          <p:cNvPicPr>
            <a:picLocks noChangeAspect="1"/>
          </p:cNvPicPr>
          <p:nvPr/>
        </p:nvPicPr>
        <p:blipFill>
          <a:blip r:embed="rId4"/>
          <a:srcRect/>
          <a:stretch/>
        </p:blipFill>
        <p:spPr>
          <a:xfrm>
            <a:off x="457202" y="4583982"/>
            <a:ext cx="2743198" cy="2743198"/>
          </a:xfrm>
          <a:prstGeom prst="rect">
            <a:avLst/>
          </a:prstGeom>
        </p:spPr>
      </p:pic>
      <p:sp>
        <p:nvSpPr>
          <p:cNvPr id="16" name="Title 1">
            <a:extLst>
              <a:ext uri="{FF2B5EF4-FFF2-40B4-BE49-F238E27FC236}">
                <a16:creationId xmlns:a16="http://schemas.microsoft.com/office/drawing/2014/main" id="{438D21B0-BC92-D622-002A-E9CA53D873C3}"/>
              </a:ext>
            </a:extLst>
          </p:cNvPr>
          <p:cNvSpPr txBox="1">
            <a:spLocks/>
          </p:cNvSpPr>
          <p:nvPr/>
        </p:nvSpPr>
        <p:spPr>
          <a:xfrm>
            <a:off x="1644052" y="1090848"/>
            <a:ext cx="10090746" cy="4676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0" i="0" kern="1200">
                <a:solidFill>
                  <a:srgbClr val="949C61"/>
                </a:solidFill>
                <a:latin typeface="Arial" panose="020B0604020202020204" pitchFamily="34" charset="0"/>
                <a:ea typeface="+mj-ea"/>
                <a:cs typeface="Arial" panose="020B0604020202020204" pitchFamily="34" charset="0"/>
              </a:defRPr>
            </a:lvl1pPr>
          </a:lstStyle>
          <a:p>
            <a:endParaRPr lang="en-US" sz="6000" b="1" i="1" dirty="0">
              <a:solidFill>
                <a:srgbClr val="40403D"/>
              </a:solidFill>
            </a:endParaRPr>
          </a:p>
        </p:txBody>
      </p:sp>
      <p:sp>
        <p:nvSpPr>
          <p:cNvPr id="23" name="Text Placeholder 3">
            <a:extLst>
              <a:ext uri="{FF2B5EF4-FFF2-40B4-BE49-F238E27FC236}">
                <a16:creationId xmlns:a16="http://schemas.microsoft.com/office/drawing/2014/main" id="{A3D85801-91C1-06D8-8393-320CFC74C99C}"/>
              </a:ext>
            </a:extLst>
          </p:cNvPr>
          <p:cNvSpPr txBox="1">
            <a:spLocks/>
          </p:cNvSpPr>
          <p:nvPr/>
        </p:nvSpPr>
        <p:spPr>
          <a:xfrm>
            <a:off x="2015068" y="2259494"/>
            <a:ext cx="9374186"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Roughly 82% of Americans between 18 and 49 years old use at least one social media site. (Pew Research Center)</a:t>
            </a:r>
          </a:p>
          <a:p>
            <a:endParaRPr lang="en-US" sz="2000" dirty="0"/>
          </a:p>
          <a:p>
            <a:r>
              <a:rPr lang="en-US" sz="2000" dirty="0"/>
              <a:t>Americans check their social media on average for 2 hours and 23 minutes per day.</a:t>
            </a:r>
          </a:p>
          <a:p>
            <a:r>
              <a:rPr lang="en-US" sz="2000" b="0" i="0" dirty="0">
                <a:solidFill>
                  <a:srgbClr val="162020"/>
                </a:solidFill>
                <a:effectLst/>
                <a:latin typeface="Proxima Nova"/>
              </a:rPr>
              <a:t>53% of consumers say their social media usage has been higher over the last two years than the previous two</a:t>
            </a:r>
            <a:endParaRPr lang="en-US" sz="2000" dirty="0"/>
          </a:p>
          <a:p>
            <a:pPr marL="0" indent="0">
              <a:buNone/>
            </a:pPr>
            <a:endParaRPr lang="en-US" sz="2000" dirty="0"/>
          </a:p>
          <a:p>
            <a:r>
              <a:rPr lang="en-US" sz="2000" dirty="0"/>
              <a:t>Everyone is on Facebook, but what does that mean?</a:t>
            </a:r>
          </a:p>
        </p:txBody>
      </p:sp>
      <p:sp>
        <p:nvSpPr>
          <p:cNvPr id="24" name="Title 1">
            <a:extLst>
              <a:ext uri="{FF2B5EF4-FFF2-40B4-BE49-F238E27FC236}">
                <a16:creationId xmlns:a16="http://schemas.microsoft.com/office/drawing/2014/main" id="{1B536C04-0E4C-D72D-91B6-0ABDE1FF2452}"/>
              </a:ext>
            </a:extLst>
          </p:cNvPr>
          <p:cNvSpPr>
            <a:spLocks noGrp="1"/>
          </p:cNvSpPr>
          <p:nvPr>
            <p:ph type="title"/>
          </p:nvPr>
        </p:nvSpPr>
        <p:spPr>
          <a:xfrm>
            <a:off x="897574" y="1238250"/>
            <a:ext cx="9374186" cy="993775"/>
          </a:xfrm>
        </p:spPr>
        <p:txBody>
          <a:bodyPr>
            <a:noAutofit/>
          </a:bodyPr>
          <a:lstStyle/>
          <a:p>
            <a:r>
              <a:rPr lang="en-US" sz="6000" b="1" dirty="0">
                <a:solidFill>
                  <a:srgbClr val="166342"/>
                </a:solidFill>
              </a:rPr>
              <a:t>The State of Social</a:t>
            </a:r>
          </a:p>
        </p:txBody>
      </p:sp>
    </p:spTree>
    <p:extLst>
      <p:ext uri="{BB962C8B-B14F-4D97-AF65-F5344CB8AC3E}">
        <p14:creationId xmlns:p14="http://schemas.microsoft.com/office/powerpoint/2010/main" val="922391592"/>
      </p:ext>
    </p:extLst>
  </p:cSld>
  <p:clrMapOvr>
    <a:masterClrMapping/>
  </p:clrMapOvr>
</p:sld>
</file>

<file path=ppt/theme/theme1.xml><?xml version="1.0" encoding="utf-8"?>
<a:theme xmlns:a="http://schemas.openxmlformats.org/drawingml/2006/main" name="Office Theme">
  <a:themeElements>
    <a:clrScheme name="Custom 10">
      <a:dk1>
        <a:srgbClr val="000000"/>
      </a:dk1>
      <a:lt1>
        <a:srgbClr val="FFFFFF"/>
      </a:lt1>
      <a:dk2>
        <a:srgbClr val="44546A"/>
      </a:dk2>
      <a:lt2>
        <a:srgbClr val="E7E6E6"/>
      </a:lt2>
      <a:accent1>
        <a:srgbClr val="135A3C"/>
      </a:accent1>
      <a:accent2>
        <a:srgbClr val="727FC0"/>
      </a:accent2>
      <a:accent3>
        <a:srgbClr val="A5A5A5"/>
      </a:accent3>
      <a:accent4>
        <a:srgbClr val="B97F1A"/>
      </a:accent4>
      <a:accent5>
        <a:srgbClr val="766703"/>
      </a:accent5>
      <a:accent6>
        <a:srgbClr val="343331"/>
      </a:accent6>
      <a:hlink>
        <a:srgbClr val="13593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 National School PPT Template" id="{2DF859A9-8EE5-254C-AFD2-41AD8E86BD16}" vid="{F47A96D8-C91C-1046-802E-05EE4D51B7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3888</TotalTime>
  <Words>3226</Words>
  <Application>Microsoft Macintosh PowerPoint</Application>
  <PresentationFormat>Widescreen</PresentationFormat>
  <Paragraphs>260</Paragraphs>
  <Slides>28</Slides>
  <Notes>28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28</vt:i4>
      </vt:variant>
    </vt:vector>
  </HeadingPairs>
  <TitlesOfParts>
    <vt:vector size="43" baseType="lpstr">
      <vt:lpstr>-apple-system-font</vt:lpstr>
      <vt:lpstr>Arial</vt:lpstr>
      <vt:lpstr>Calibri</vt:lpstr>
      <vt:lpstr>Futura</vt:lpstr>
      <vt:lpstr>FUTURA MEDIUM</vt:lpstr>
      <vt:lpstr>FUTURA MEDIUM</vt:lpstr>
      <vt:lpstr>Georgia</vt:lpstr>
      <vt:lpstr>Helvetica</vt:lpstr>
      <vt:lpstr>Lexend Deca</vt:lpstr>
      <vt:lpstr>Proxima Nova</vt:lpstr>
      <vt:lpstr>proxima-nova</vt:lpstr>
      <vt:lpstr>Roboto</vt:lpstr>
      <vt:lpstr>Slack-Lato</vt:lpstr>
      <vt:lpstr>Ubuntu</vt:lpstr>
      <vt:lpstr>Office Theme</vt:lpstr>
      <vt:lpstr>Marketing &amp; Advertising I  Social Media</vt:lpstr>
      <vt:lpstr>PowerPoint Presentation</vt:lpstr>
      <vt:lpstr>Who dat?</vt:lpstr>
      <vt:lpstr>What does your marketing team look like?</vt:lpstr>
      <vt:lpstr>How are you currently marketing your park?</vt:lpstr>
      <vt:lpstr>Which social platforms are you currently using for your business? </vt:lpstr>
      <vt:lpstr>So what’re we gonna learn?</vt:lpstr>
      <vt:lpstr>So why social?</vt:lpstr>
      <vt:lpstr>The State of Social</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best marketing doesn’t feel like marketing.</vt:lpstr>
      <vt:lpstr>How do you usually learn about campsites?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Marketing Plan </dc:title>
  <dc:creator>Riley Wilson</dc:creator>
  <cp:lastModifiedBy>Riley Wilson</cp:lastModifiedBy>
  <cp:revision>22</cp:revision>
  <dcterms:created xsi:type="dcterms:W3CDTF">2024-02-25T12:39:45Z</dcterms:created>
  <dcterms:modified xsi:type="dcterms:W3CDTF">2024-02-28T05:28:09Z</dcterms:modified>
</cp:coreProperties>
</file>